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257" r:id="rId3"/>
    <p:sldId id="258" r:id="rId4"/>
    <p:sldId id="260" r:id="rId5"/>
    <p:sldId id="273" r:id="rId6"/>
    <p:sldId id="274" r:id="rId7"/>
    <p:sldId id="314" r:id="rId8"/>
    <p:sldId id="261" r:id="rId9"/>
    <p:sldId id="275" r:id="rId10"/>
    <p:sldId id="262" r:id="rId11"/>
    <p:sldId id="263" r:id="rId12"/>
    <p:sldId id="264" r:id="rId13"/>
    <p:sldId id="266" r:id="rId14"/>
    <p:sldId id="265" r:id="rId15"/>
    <p:sldId id="267" r:id="rId16"/>
    <p:sldId id="313" r:id="rId17"/>
    <p:sldId id="268" r:id="rId18"/>
    <p:sldId id="259" r:id="rId19"/>
    <p:sldId id="269" r:id="rId20"/>
    <p:sldId id="270" r:id="rId21"/>
    <p:sldId id="271" r:id="rId22"/>
    <p:sldId id="276" r:id="rId23"/>
    <p:sldId id="277" r:id="rId24"/>
    <p:sldId id="278" r:id="rId25"/>
    <p:sldId id="306" r:id="rId26"/>
    <p:sldId id="297" r:id="rId27"/>
    <p:sldId id="279" r:id="rId28"/>
    <p:sldId id="280" r:id="rId29"/>
    <p:sldId id="295" r:id="rId30"/>
    <p:sldId id="307" r:id="rId31"/>
    <p:sldId id="308" r:id="rId32"/>
    <p:sldId id="283" r:id="rId33"/>
    <p:sldId id="284" r:id="rId34"/>
    <p:sldId id="285" r:id="rId35"/>
    <p:sldId id="286" r:id="rId36"/>
    <p:sldId id="287" r:id="rId37"/>
    <p:sldId id="288" r:id="rId38"/>
    <p:sldId id="309" r:id="rId39"/>
    <p:sldId id="310" r:id="rId40"/>
    <p:sldId id="311" r:id="rId41"/>
    <p:sldId id="312" r:id="rId42"/>
    <p:sldId id="289" r:id="rId43"/>
    <p:sldId id="290" r:id="rId44"/>
    <p:sldId id="296" r:id="rId45"/>
    <p:sldId id="298" r:id="rId46"/>
    <p:sldId id="302" r:id="rId47"/>
    <p:sldId id="294" r:id="rId48"/>
    <p:sldId id="272" r:id="rId4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2" d="100"/>
          <a:sy n="152" d="100"/>
        </p:scale>
        <p:origin x="1988" y="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AE457B-E8B3-46A6-9460-B413A830FF9B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0489F-DF64-4B4C-A89D-B02400208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51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848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BBA85-6DD4-4B97-838A-C215DC3BDDC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9E8BBA85-6DD4-4B97-838A-C215DC3BDDC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1E96DC3B-22D6-430C-A29C-4EEB4D356E7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www.google.co.kr/url?sa=i&amp;rct=j&amp;q=&amp;esrc=s&amp;frm=1&amp;source=images&amp;cd=&amp;cad=rja&amp;uact=8&amp;ved=0CAcQjRxqFQoTCMyU5ZDf1McCFZaPjgodck0Kvg&amp;url=http://www.etorrent.co.kr/bbs/board.php?bo_table%3Deboard%26wr_id%3D2661394&amp;ei=QwflVYznLJafugTymqnwCw&amp;psig=AFQjCNHF6PMcRXyngt3f7NzAREKGtzHb8g&amp;ust=1441159357988167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://www.google.co.kr/url?sa=i&amp;rct=j&amp;q=&amp;esrc=s&amp;frm=1&amp;source=images&amp;cd=&amp;cad=rja&amp;uact=8&amp;ved=0CAcQjRxqFQoTCLvAocLf1McCFU8LjgodRoYA5g&amp;url=http://www.hanbit.co.kr/book/look.html?isbn%3D978-89-6848-152-9&amp;ei=qwflVfu-Hc-WuATGjIKwDg&amp;psig=AFQjCNFHCJ3cBm4JkQZM7Z54WfQ_xr_seA&amp;ust=144115946563170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20#correlated-technologie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sipark@sejong.ac.kr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://www.google.co.kr/url?sa=i&amp;rct=j&amp;q=&amp;esrc=s&amp;frm=1&amp;source=images&amp;cd=&amp;cad=rja&amp;uact=8&amp;ved=0CAcQjRxqFQoTCMrIlKjj2McCFSWspgodmXMN2w&amp;url=http://www.fameimages.com/james-gosling&amp;bvm=bv.101800829,d.dGY&amp;psig=AFQjCNEzvY1I_QL1Dc0NEKwRWmAVW-ni7g&amp;ust=1441297881622625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iobe.com/index.php/content/paperinfo/tpci/index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google.co.kr/url?sa=i&amp;rct=j&amp;q=&amp;esrc=s&amp;frm=1&amp;source=images&amp;cd=&amp;cad=rja&amp;uact=8&amp;ved=0CAcQjRxqFQoTCNrJzdTW1McCFdKRjgodVpwAjA&amp;url=http://www.javaguru.co/2014/12/how-to-generate-range-of-random.html&amp;ei=Yv7kVdqQAtKjugTWuILgCA&amp;psig=AFQjCNG07kPTCzVQtDz8wFan7fpMr4f4oQ&amp;ust=1441157046582763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www.google.co.kr/url?sa=i&amp;rct=j&amp;q=&amp;esrc=s&amp;frm=1&amp;source=images&amp;cd=&amp;cad=rja&amp;uact=8&amp;ved=0CAcQjRxqFQoTCMWx6e3l2McCFSIppgodeFsAzA&amp;url=http://java.meritcampus.com/t/72/Creation-of-java&amp;psig=AFQjCNFjh627gHhNEoD--Mi2GZkCMO5oCQ&amp;ust=1441298513310998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tiobe.com/tiobe-index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insights.stackoverflow.com/survey/2020#technology-programming-scripting-and-markup-languages-professional-developer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600" dirty="0"/>
              <a:t>(Intermediate)</a:t>
            </a:r>
            <a:br>
              <a:rPr lang="en-US" altLang="ko-KR" sz="3600" dirty="0"/>
            </a:br>
            <a:r>
              <a:rPr lang="en-US" altLang="ko-KR" dirty="0"/>
              <a:t>Java Programming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054552" cy="1752600"/>
          </a:xfrm>
        </p:spPr>
        <p:txBody>
          <a:bodyPr/>
          <a:lstStyle/>
          <a:p>
            <a:r>
              <a:rPr lang="ko-KR" altLang="en-US" dirty="0"/>
              <a:t>세종대학교 소프트웨어학과</a:t>
            </a:r>
            <a:endParaRPr lang="en-US" altLang="ko-KR" dirty="0"/>
          </a:p>
          <a:p>
            <a:r>
              <a:rPr lang="ko-KR" altLang="en-US" dirty="0"/>
              <a:t>박상일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03975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C/C++ is (not) enough?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소프트웨어학과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학년 때 </a:t>
            </a:r>
            <a:r>
              <a:rPr lang="en-US" altLang="ko-KR" dirty="0"/>
              <a:t>C, 2</a:t>
            </a:r>
            <a:r>
              <a:rPr lang="ko-KR" altLang="en-US" dirty="0"/>
              <a:t>학년 </a:t>
            </a:r>
            <a:r>
              <a:rPr lang="en-US" altLang="ko-KR" dirty="0"/>
              <a:t>1</a:t>
            </a:r>
            <a:r>
              <a:rPr lang="ko-KR" altLang="en-US" dirty="0"/>
              <a:t>학기에 </a:t>
            </a:r>
            <a:r>
              <a:rPr lang="en-US" altLang="ko-KR" dirty="0"/>
              <a:t>C++</a:t>
            </a:r>
            <a:r>
              <a:rPr lang="ko-KR" altLang="en-US" dirty="0"/>
              <a:t>를 배움 </a:t>
            </a:r>
            <a:endParaRPr lang="en-US" altLang="ko-KR" dirty="0"/>
          </a:p>
          <a:p>
            <a:pPr lvl="1"/>
            <a:r>
              <a:rPr lang="ko-KR" altLang="en-US" dirty="0"/>
              <a:t>모든 전공과목은 대부분 </a:t>
            </a:r>
            <a:r>
              <a:rPr lang="en-US" altLang="ko-KR" dirty="0"/>
              <a:t>C</a:t>
            </a:r>
            <a:r>
              <a:rPr lang="ko-KR" altLang="en-US" dirty="0"/>
              <a:t>를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C/C++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할 수 있는 것</a:t>
            </a:r>
            <a:endParaRPr lang="en-US" altLang="ko-KR" dirty="0"/>
          </a:p>
          <a:p>
            <a:pPr lvl="1"/>
            <a:r>
              <a:rPr lang="ko-KR" altLang="en-US" dirty="0"/>
              <a:t>할 수 있는 것</a:t>
            </a:r>
            <a:r>
              <a:rPr lang="en-US" altLang="ko-KR" dirty="0"/>
              <a:t>: </a:t>
            </a:r>
            <a:r>
              <a:rPr lang="ko-KR" altLang="en-US" dirty="0"/>
              <a:t>컴퓨터로 할 수 있는 거의 모든 것</a:t>
            </a:r>
            <a:br>
              <a:rPr lang="en-US" altLang="ko-KR" dirty="0"/>
            </a:br>
            <a:r>
              <a:rPr lang="en-US" altLang="ko-KR" dirty="0"/>
              <a:t>                       (Windows/</a:t>
            </a:r>
            <a:r>
              <a:rPr lang="en-US" altLang="ko-KR" dirty="0" err="1"/>
              <a:t>MacOS</a:t>
            </a:r>
            <a:r>
              <a:rPr lang="en-US" altLang="ko-KR" dirty="0"/>
              <a:t>/Linux are written mostly in C)</a:t>
            </a:r>
          </a:p>
          <a:p>
            <a:pPr lvl="1"/>
            <a:r>
              <a:rPr lang="ko-KR" altLang="en-US" dirty="0"/>
              <a:t>할 수 없는 것</a:t>
            </a:r>
            <a:r>
              <a:rPr lang="en-US" altLang="ko-KR" dirty="0"/>
              <a:t>: … ???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여러분들이 더 필요로 하는 것</a:t>
            </a:r>
            <a:endParaRPr lang="en-US" altLang="ko-KR" dirty="0"/>
          </a:p>
          <a:p>
            <a:pPr lvl="1"/>
            <a:r>
              <a:rPr lang="ko-KR" altLang="en-US" dirty="0"/>
              <a:t>객체지향 프로그래밍  </a:t>
            </a:r>
            <a:r>
              <a:rPr lang="en-US" altLang="ko-KR" dirty="0">
                <a:sym typeface="Wingdings" panose="05000000000000000000" pitchFamily="2" charset="2"/>
              </a:rPr>
              <a:t> C++ (or C++14 / C++17)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028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Then, why JAVA?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대답하기 전에 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모든 언어를 다 학교에서 가르칠 순 없음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왜 새로운 언어가 필요한가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왜 </a:t>
            </a:r>
            <a:r>
              <a:rPr lang="en-US" altLang="ko-KR" dirty="0"/>
              <a:t>JAVA</a:t>
            </a:r>
            <a:r>
              <a:rPr lang="ko-KR" altLang="en-US" dirty="0"/>
              <a:t>를 필요로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130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Choosing your Programming Language: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언어는 목적이 아니라 수단이다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언어의 문법을 잘아는 것</a:t>
            </a:r>
            <a:endParaRPr lang="en-US" altLang="ko-KR" dirty="0"/>
          </a:p>
          <a:p>
            <a:pPr lvl="1"/>
            <a:r>
              <a:rPr lang="ko-KR" altLang="en-US" dirty="0"/>
              <a:t>알고리즘을 잘 아는 것</a:t>
            </a:r>
            <a:endParaRPr lang="en-US" altLang="ko-KR" dirty="0"/>
          </a:p>
          <a:p>
            <a:pPr lvl="1"/>
            <a:r>
              <a:rPr lang="ko-KR" altLang="en-US" dirty="0"/>
              <a:t>관련 툴</a:t>
            </a:r>
            <a:r>
              <a:rPr lang="en-US" altLang="ko-KR" dirty="0"/>
              <a:t>/</a:t>
            </a:r>
            <a:r>
              <a:rPr lang="ko-KR" altLang="en-US" dirty="0"/>
              <a:t>라이브러리를 잘 사용하는 것</a:t>
            </a:r>
            <a:endParaRPr lang="en-US" altLang="ko-KR" dirty="0"/>
          </a:p>
          <a:p>
            <a:pPr lvl="1"/>
            <a:r>
              <a:rPr lang="ko-KR" altLang="en-US" dirty="0"/>
              <a:t>필요한 프로그램을 잘</a:t>
            </a:r>
            <a:r>
              <a:rPr lang="en-US" altLang="ko-KR" dirty="0"/>
              <a:t>(</a:t>
            </a:r>
            <a:r>
              <a:rPr lang="ko-KR" altLang="en-US" dirty="0"/>
              <a:t>빨리</a:t>
            </a:r>
            <a:r>
              <a:rPr lang="en-US" altLang="ko-KR" dirty="0"/>
              <a:t>) </a:t>
            </a:r>
            <a:r>
              <a:rPr lang="ko-KR" altLang="en-US" dirty="0"/>
              <a:t>만드는 것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목적에 맞는 언어를 선택한다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나는 뭘 만들고 싶은가</a:t>
            </a:r>
            <a:r>
              <a:rPr lang="en-US" altLang="ko-KR" dirty="0"/>
              <a:t>? (</a:t>
            </a:r>
            <a:r>
              <a:rPr lang="ko-KR" altLang="en-US" dirty="0"/>
              <a:t>내가 뭘 만들어야 하는가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언어의 선택은 그 이후에 이뤄짐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아래쪽 화살표 3"/>
          <p:cNvSpPr/>
          <p:nvPr/>
        </p:nvSpPr>
        <p:spPr>
          <a:xfrm>
            <a:off x="5508104" y="2060848"/>
            <a:ext cx="288032" cy="1440160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71600" y="3140968"/>
            <a:ext cx="4392488" cy="36004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34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http://www.etorrent.co.kr/data/file0207/eboard/831497610_R5JmcoKf_1401849124_Untitled_1_copy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620688"/>
            <a:ext cx="392430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367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사람들이 </a:t>
            </a:r>
            <a:r>
              <a:rPr lang="en-US" altLang="ko-KR" dirty="0"/>
              <a:t>JAVA</a:t>
            </a:r>
            <a:r>
              <a:rPr lang="ko-KR" altLang="en-US" dirty="0"/>
              <a:t>로부터 기대하는 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회사는 무엇을 기대하는가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122" name="Picture 2" descr="http://image.hanbit.co.kr/cover/_b_2152.gif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012" y="1700808"/>
            <a:ext cx="3115947" cy="452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60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관련 면접 질문들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자료구조 </a:t>
            </a:r>
            <a:r>
              <a:rPr lang="en-US" altLang="ko-KR" dirty="0"/>
              <a:t>(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/>
              <a:t>배열</a:t>
            </a:r>
            <a:r>
              <a:rPr lang="en-US" altLang="ko-KR" dirty="0"/>
              <a:t>, </a:t>
            </a:r>
            <a:r>
              <a:rPr lang="ko-KR" altLang="en-US" dirty="0"/>
              <a:t>트리</a:t>
            </a:r>
            <a:r>
              <a:rPr lang="en-US" altLang="ko-KR" dirty="0"/>
              <a:t>, </a:t>
            </a:r>
            <a:r>
              <a:rPr lang="ko-KR" altLang="en-US" dirty="0" err="1"/>
              <a:t>맵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기본알고리즘 </a:t>
            </a:r>
            <a:r>
              <a:rPr lang="en-US" altLang="ko-KR" dirty="0"/>
              <a:t>(</a:t>
            </a:r>
            <a:r>
              <a:rPr lang="ko-KR" altLang="en-US" dirty="0"/>
              <a:t>정렬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자바 기본 문법 및 라이브러리 사용</a:t>
            </a:r>
            <a:endParaRPr lang="en-US" altLang="ko-KR" dirty="0"/>
          </a:p>
          <a:p>
            <a:r>
              <a:rPr lang="ko-KR" altLang="en-US" dirty="0"/>
              <a:t>디자인패턴</a:t>
            </a:r>
            <a:endParaRPr lang="en-US" altLang="ko-KR" dirty="0"/>
          </a:p>
          <a:p>
            <a:r>
              <a:rPr lang="ko-KR" altLang="en-US" dirty="0"/>
              <a:t>자바와 데이터베이스 통합</a:t>
            </a:r>
            <a:endParaRPr lang="en-US" altLang="ko-KR" dirty="0"/>
          </a:p>
          <a:p>
            <a:r>
              <a:rPr lang="ko-KR" altLang="en-US" dirty="0"/>
              <a:t>웹 애플리케이션 만들기</a:t>
            </a:r>
            <a:endParaRPr lang="en-US" altLang="ko-KR" dirty="0"/>
          </a:p>
          <a:p>
            <a:r>
              <a:rPr lang="ko-KR" altLang="en-US" dirty="0"/>
              <a:t>스프링 프레임워크</a:t>
            </a:r>
            <a:endParaRPr lang="en-US" altLang="ko-KR" dirty="0"/>
          </a:p>
          <a:p>
            <a:r>
              <a:rPr lang="ko-KR" altLang="en-US" dirty="0" err="1"/>
              <a:t>안드로이드</a:t>
            </a:r>
            <a:r>
              <a:rPr lang="ko-KR" altLang="en-US" dirty="0"/>
              <a:t> 개발</a:t>
            </a:r>
          </a:p>
        </p:txBody>
      </p:sp>
    </p:spTree>
    <p:extLst>
      <p:ext uri="{BB962C8B-B14F-4D97-AF65-F5344CB8AC3E}">
        <p14:creationId xmlns:p14="http://schemas.microsoft.com/office/powerpoint/2010/main" val="2548027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F5177-1806-4019-979F-AAEA3A7FB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altLang="ko-KR" dirty="0" err="1"/>
              <a:t>StackOverflow</a:t>
            </a:r>
            <a:r>
              <a:rPr lang="en-US" altLang="ko-KR" dirty="0"/>
              <a:t>: Correlated Technologies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951EE4-93EE-4B45-8659-DE885F9B7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00" r="34478" b="12201"/>
          <a:stretch/>
        </p:blipFill>
        <p:spPr>
          <a:xfrm>
            <a:off x="1403648" y="1124744"/>
            <a:ext cx="6048672" cy="52791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10FC00-EFD2-4C3C-AD02-402E0B7D7B13}"/>
              </a:ext>
            </a:extLst>
          </p:cNvPr>
          <p:cNvSpPr txBox="1"/>
          <p:nvPr/>
        </p:nvSpPr>
        <p:spPr>
          <a:xfrm>
            <a:off x="772016" y="6488668"/>
            <a:ext cx="745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https://insights.stackoverflow.com/survey/2020#correlated-technologies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196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수업의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Learning Java (Compared with C/C++)</a:t>
            </a:r>
          </a:p>
          <a:p>
            <a:r>
              <a:rPr lang="en-US" altLang="ko-KR" dirty="0"/>
              <a:t>Understanding Object-Oriented Programming </a:t>
            </a:r>
            <a:br>
              <a:rPr lang="en-US" altLang="ko-KR" dirty="0"/>
            </a:br>
            <a:r>
              <a:rPr lang="en-US" altLang="ko-KR" dirty="0"/>
              <a:t>and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Patterns</a:t>
            </a:r>
          </a:p>
          <a:p>
            <a:r>
              <a:rPr lang="en-US" altLang="ko-KR" dirty="0"/>
              <a:t>Making Java applications (with GUI)</a:t>
            </a:r>
          </a:p>
          <a:p>
            <a:r>
              <a:rPr lang="en-US" altLang="ko-KR" dirty="0"/>
              <a:t>Doing lots of Programming Practices </a:t>
            </a:r>
            <a:br>
              <a:rPr lang="en-US" altLang="ko-KR" dirty="0"/>
            </a:br>
            <a:r>
              <a:rPr lang="en-US" altLang="ko-KR" dirty="0"/>
              <a:t>(with some Algorithm practices)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2239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명품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JAVA Programming (4</a:t>
            </a:r>
            <a:r>
              <a:rPr lang="ko-KR" altLang="en-US" dirty="0"/>
              <a:t>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황기태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김효수 공저</a:t>
            </a:r>
            <a:endParaRPr lang="en-US" altLang="ko-KR" dirty="0"/>
          </a:p>
          <a:p>
            <a:pPr lvl="1"/>
            <a:r>
              <a:rPr lang="ko-KR" altLang="en-US" dirty="0" err="1"/>
              <a:t>생능출판사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77CA29-1FFF-430D-AB3F-B2EBDBB0A8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620688"/>
            <a:ext cx="4793189" cy="6021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9254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수업방식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강의</a:t>
            </a:r>
            <a:endParaRPr lang="en-US" altLang="ko-KR" dirty="0"/>
          </a:p>
          <a:p>
            <a:pPr lvl="1"/>
            <a:r>
              <a:rPr lang="ko-KR" altLang="en-US" dirty="0"/>
              <a:t>이론</a:t>
            </a:r>
            <a:r>
              <a:rPr lang="en-US" altLang="ko-KR" dirty="0"/>
              <a:t>(50%), </a:t>
            </a:r>
            <a:r>
              <a:rPr lang="ko-KR" altLang="en-US" dirty="0"/>
              <a:t>실습</a:t>
            </a:r>
            <a:r>
              <a:rPr lang="en-US" altLang="ko-KR" dirty="0"/>
              <a:t>(50%) </a:t>
            </a:r>
            <a:r>
              <a:rPr lang="ko-KR" altLang="en-US" dirty="0"/>
              <a:t>으로 구성</a:t>
            </a:r>
            <a:endParaRPr lang="en-US" altLang="ko-KR" dirty="0"/>
          </a:p>
          <a:p>
            <a:r>
              <a:rPr lang="ko-KR" altLang="en-US" dirty="0"/>
              <a:t>과제</a:t>
            </a:r>
            <a:endParaRPr lang="en-US" altLang="ko-KR" dirty="0"/>
          </a:p>
          <a:p>
            <a:pPr lvl="1"/>
            <a:r>
              <a:rPr lang="ko-KR" altLang="en-US" dirty="0"/>
              <a:t>프로그래밍</a:t>
            </a:r>
            <a:r>
              <a:rPr lang="en-US" altLang="ko-KR" dirty="0"/>
              <a:t>(4~5</a:t>
            </a:r>
            <a:r>
              <a:rPr lang="ko-KR" altLang="en-US" dirty="0"/>
              <a:t>개 정도 예상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성적</a:t>
            </a:r>
            <a:endParaRPr lang="en-US" altLang="ko-KR" dirty="0"/>
          </a:p>
          <a:p>
            <a:pPr lvl="1"/>
            <a:r>
              <a:rPr lang="ko-KR" altLang="en-US" dirty="0"/>
              <a:t>중간고사</a:t>
            </a:r>
            <a:r>
              <a:rPr lang="en-US" altLang="ko-KR" dirty="0"/>
              <a:t>(30%)/</a:t>
            </a:r>
            <a:r>
              <a:rPr lang="ko-KR" altLang="en-US" dirty="0"/>
              <a:t>기말고사</a:t>
            </a:r>
            <a:r>
              <a:rPr lang="en-US" altLang="ko-KR" dirty="0"/>
              <a:t>(30%)/</a:t>
            </a:r>
            <a:r>
              <a:rPr lang="ko-KR" altLang="en-US" dirty="0"/>
              <a:t>과제</a:t>
            </a:r>
            <a:r>
              <a:rPr lang="en-US" altLang="ko-KR" dirty="0"/>
              <a:t>(30%)</a:t>
            </a:r>
          </a:p>
          <a:p>
            <a:pPr lvl="1"/>
            <a:r>
              <a:rPr lang="ko-KR" altLang="en-US" dirty="0"/>
              <a:t>출석</a:t>
            </a:r>
            <a:r>
              <a:rPr lang="en-US" altLang="ko-KR" dirty="0"/>
              <a:t>(10%)</a:t>
            </a:r>
          </a:p>
          <a:p>
            <a:pPr lvl="2"/>
            <a:r>
              <a:rPr lang="ko-KR" altLang="en-US" dirty="0"/>
              <a:t>온라인 강의 시청 </a:t>
            </a:r>
            <a:endParaRPr lang="en-US" altLang="ko-KR" dirty="0"/>
          </a:p>
          <a:p>
            <a:pPr lvl="2"/>
            <a:r>
              <a:rPr lang="ko-KR" altLang="en-US" dirty="0"/>
              <a:t>결석 </a:t>
            </a:r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en-US" altLang="ko-KR" dirty="0"/>
              <a:t>= </a:t>
            </a:r>
            <a:r>
              <a:rPr lang="ko-KR" altLang="en-US" dirty="0"/>
              <a:t>총점 대비 </a:t>
            </a:r>
            <a:r>
              <a:rPr lang="en-US" altLang="ko-KR" dirty="0"/>
              <a:t>2% </a:t>
            </a:r>
            <a:r>
              <a:rPr lang="ko-KR" altLang="en-US" dirty="0"/>
              <a:t>감점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선수과목</a:t>
            </a:r>
            <a:endParaRPr lang="en-US" altLang="ko-KR" dirty="0"/>
          </a:p>
          <a:p>
            <a:pPr lvl="1"/>
            <a:r>
              <a:rPr lang="en-US" altLang="ko-KR" dirty="0"/>
              <a:t>C/C++, </a:t>
            </a:r>
            <a:r>
              <a:rPr lang="ko-KR" altLang="en-US" dirty="0"/>
              <a:t>자료구조</a:t>
            </a:r>
            <a:endParaRPr lang="en-US" altLang="ko-KR" dirty="0"/>
          </a:p>
          <a:p>
            <a:pPr lvl="1"/>
            <a:r>
              <a:rPr lang="ko-KR" altLang="en-US" dirty="0"/>
              <a:t>알고리즘 </a:t>
            </a:r>
            <a:r>
              <a:rPr lang="en-US" altLang="ko-KR" dirty="0"/>
              <a:t>(</a:t>
            </a:r>
            <a:r>
              <a:rPr lang="ko-KR" altLang="en-US" dirty="0"/>
              <a:t>이수했거나</a:t>
            </a:r>
            <a:r>
              <a:rPr lang="en-US" altLang="ko-KR" dirty="0"/>
              <a:t>, </a:t>
            </a:r>
            <a:r>
              <a:rPr lang="ko-KR" altLang="en-US" dirty="0"/>
              <a:t>현재 수강 중일 것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436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과목 담당 교수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박상일</a:t>
            </a:r>
            <a:endParaRPr lang="en-US" altLang="ko-KR" dirty="0"/>
          </a:p>
          <a:p>
            <a:pPr lvl="1"/>
            <a:r>
              <a:rPr lang="ko-KR" altLang="en-US" dirty="0"/>
              <a:t>연락처</a:t>
            </a:r>
            <a:endParaRPr lang="en-US" altLang="ko-KR" dirty="0"/>
          </a:p>
          <a:p>
            <a:pPr lvl="2"/>
            <a:r>
              <a:rPr lang="ko-KR" altLang="en-US" dirty="0" err="1"/>
              <a:t>이메일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sipark@sejong.ac.kr</a:t>
            </a:r>
            <a:r>
              <a:rPr lang="en-US" altLang="ko-KR" dirty="0"/>
              <a:t>	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연구실</a:t>
            </a:r>
            <a:endParaRPr lang="en-US" altLang="ko-KR" dirty="0"/>
          </a:p>
          <a:p>
            <a:pPr lvl="2"/>
            <a:r>
              <a:rPr lang="ko-KR" altLang="en-US" dirty="0"/>
              <a:t>장소</a:t>
            </a:r>
            <a:r>
              <a:rPr lang="en-US" altLang="ko-KR" dirty="0"/>
              <a:t>: </a:t>
            </a:r>
            <a:r>
              <a:rPr lang="ko-KR" altLang="en-US" dirty="0"/>
              <a:t>대양</a:t>
            </a:r>
            <a:r>
              <a:rPr lang="en-US" altLang="ko-KR" dirty="0"/>
              <a:t>AI</a:t>
            </a:r>
            <a:r>
              <a:rPr lang="ko-KR" altLang="en-US" dirty="0"/>
              <a:t>센터 </a:t>
            </a:r>
            <a:r>
              <a:rPr lang="en-US" altLang="ko-KR" dirty="0"/>
              <a:t>626</a:t>
            </a:r>
            <a:r>
              <a:rPr lang="ko-KR" altLang="en-US" dirty="0"/>
              <a:t>호</a:t>
            </a:r>
            <a:endParaRPr lang="en-US" altLang="ko-KR" dirty="0"/>
          </a:p>
          <a:p>
            <a:pPr lvl="2"/>
            <a:r>
              <a:rPr lang="ko-KR" altLang="en-US" dirty="0"/>
              <a:t>전화</a:t>
            </a:r>
            <a:r>
              <a:rPr lang="en-US" altLang="ko-KR" dirty="0"/>
              <a:t>: 02-3408-3832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수업홈페이지</a:t>
            </a:r>
            <a:endParaRPr lang="en-US" altLang="ko-KR" dirty="0"/>
          </a:p>
          <a:p>
            <a:pPr lvl="2"/>
            <a:r>
              <a:rPr lang="en-US" altLang="ko-KR" dirty="0"/>
              <a:t>Blackboard : blackboard.sejong.ac.kr</a:t>
            </a:r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964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시험방식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필기 및  실기 시험  </a:t>
            </a:r>
            <a:r>
              <a:rPr lang="en-US" altLang="ko-KR" dirty="0"/>
              <a:t>(2019</a:t>
            </a:r>
            <a:r>
              <a:rPr lang="ko-KR" altLang="en-US" dirty="0"/>
              <a:t>년도 기준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또는 실기 시험</a:t>
            </a:r>
            <a:r>
              <a:rPr lang="en-US" altLang="ko-KR" dirty="0"/>
              <a:t> 2</a:t>
            </a:r>
            <a:r>
              <a:rPr lang="ko-KR" altLang="en-US" dirty="0"/>
              <a:t>회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27261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숙제에 관하여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과제는 개별 과제</a:t>
            </a:r>
            <a:r>
              <a:rPr lang="en-US" altLang="ko-KR" dirty="0"/>
              <a:t>: No Collaboration!</a:t>
            </a:r>
          </a:p>
          <a:p>
            <a:endParaRPr lang="en-US" altLang="ko-KR" dirty="0"/>
          </a:p>
          <a:p>
            <a:r>
              <a:rPr lang="en-US" altLang="ko-KR" dirty="0"/>
              <a:t>Do not copy any parts of any of the assignments from anyone</a:t>
            </a:r>
          </a:p>
          <a:p>
            <a:endParaRPr lang="en-US" altLang="ko-KR" dirty="0"/>
          </a:p>
          <a:p>
            <a:r>
              <a:rPr lang="ko-KR" altLang="en-US" dirty="0"/>
              <a:t>제출방법</a:t>
            </a:r>
            <a:endParaRPr lang="en-US" altLang="ko-KR" dirty="0"/>
          </a:p>
          <a:p>
            <a:pPr lvl="1"/>
            <a:r>
              <a:rPr lang="en-US" altLang="ko-KR" dirty="0"/>
              <a:t>Blackboard </a:t>
            </a:r>
            <a:r>
              <a:rPr lang="ko-KR" altLang="en-US" dirty="0"/>
              <a:t>통해 제출</a:t>
            </a:r>
            <a:endParaRPr lang="en-US" altLang="ko-KR" dirty="0"/>
          </a:p>
          <a:p>
            <a:pPr lvl="1"/>
            <a:r>
              <a:rPr lang="ko-KR" altLang="en-US" sz="2800" b="1" u="sng" dirty="0">
                <a:solidFill>
                  <a:srgbClr val="FF0000"/>
                </a:solidFill>
              </a:rPr>
              <a:t>늦게 제출할 경우 받지 않음 </a:t>
            </a:r>
            <a:endParaRPr lang="en-US" altLang="ko-KR" sz="2800" b="1" u="sng" dirty="0">
              <a:solidFill>
                <a:srgbClr val="FF0000"/>
              </a:solidFill>
            </a:endParaRPr>
          </a:p>
          <a:p>
            <a:pPr lvl="2"/>
            <a:r>
              <a:rPr lang="ko-KR" altLang="en-US" sz="2600" b="1" u="sng" dirty="0">
                <a:solidFill>
                  <a:srgbClr val="FF0000"/>
                </a:solidFill>
              </a:rPr>
              <a:t>자동으로 </a:t>
            </a:r>
            <a:r>
              <a:rPr lang="ko-KR" altLang="en-US" sz="2600" b="1" u="sng" dirty="0" err="1">
                <a:solidFill>
                  <a:srgbClr val="FF0000"/>
                </a:solidFill>
              </a:rPr>
              <a:t>마감시</a:t>
            </a:r>
            <a:r>
              <a:rPr lang="ko-KR" altLang="en-US" sz="2600" b="1" u="sng" dirty="0">
                <a:solidFill>
                  <a:srgbClr val="FF0000"/>
                </a:solidFill>
              </a:rPr>
              <a:t> 제출 항목이 사라짐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5559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72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JAVA:</a:t>
            </a:r>
            <a:br>
              <a:rPr lang="en-US" altLang="ko-KR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altLang="ko-KR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the Programming Language</a:t>
            </a:r>
            <a:endParaRPr lang="ko-KR" altLang="en-US" sz="3600" b="1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3570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is…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A general purpose, high-level programming language with support for object-oriented programming.</a:t>
            </a:r>
          </a:p>
          <a:p>
            <a:r>
              <a:rPr lang="en-US" altLang="ko-KR" dirty="0">
                <a:ea typeface="굴림" pitchFamily="50" charset="-127"/>
              </a:rPr>
              <a:t>A collection of wide-ranging application programming interfaces (APIs).</a:t>
            </a:r>
          </a:p>
          <a:p>
            <a:r>
              <a:rPr lang="en-US" altLang="ko-KR" dirty="0">
                <a:ea typeface="굴림" pitchFamily="50" charset="-127"/>
              </a:rPr>
              <a:t>A self-contained runtime system.</a:t>
            </a:r>
          </a:p>
          <a:p>
            <a:r>
              <a:rPr lang="en-US" altLang="ko-KR" dirty="0">
                <a:ea typeface="굴림" pitchFamily="50" charset="-127"/>
              </a:rPr>
              <a:t>A complete set of development tools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9023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is not…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An internet-only nor android-only programming language.</a:t>
            </a:r>
          </a:p>
          <a:p>
            <a:r>
              <a:rPr lang="en-US" altLang="ko-KR" dirty="0">
                <a:ea typeface="굴림" pitchFamily="50" charset="-127"/>
              </a:rPr>
              <a:t>Difficult.</a:t>
            </a:r>
          </a:p>
          <a:p>
            <a:r>
              <a:rPr lang="en-US" altLang="ko-KR" dirty="0">
                <a:ea typeface="굴림" pitchFamily="50" charset="-127"/>
              </a:rPr>
              <a:t>JavaScript.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966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1762533" y="571249"/>
            <a:ext cx="6920595" cy="6013286"/>
            <a:chOff x="1762533" y="571249"/>
            <a:chExt cx="6920595" cy="6013286"/>
          </a:xfrm>
        </p:grpSpPr>
        <p:sp>
          <p:nvSpPr>
            <p:cNvPr id="10" name="TextBox 9"/>
            <p:cNvSpPr txBox="1"/>
            <p:nvPr/>
          </p:nvSpPr>
          <p:spPr>
            <a:xfrm>
              <a:off x="5379382" y="571249"/>
              <a:ext cx="84350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Assembly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44137" y="1417649"/>
              <a:ext cx="69121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Fortran</a:t>
              </a:r>
              <a:endParaRPr lang="ko-KR" alt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13796" y="1967657"/>
              <a:ext cx="54854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Algol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885743" y="2248991"/>
              <a:ext cx="53251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Basic</a:t>
              </a:r>
              <a:endParaRPr lang="ko-KR" alt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97978" y="2363628"/>
              <a:ext cx="28245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C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98683" y="3166466"/>
              <a:ext cx="503664" cy="276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C++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30837" y="4380446"/>
              <a:ext cx="496098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Java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998922" y="5407070"/>
              <a:ext cx="37542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C#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95948" y="4380447"/>
              <a:ext cx="84952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Javascript</a:t>
              </a:r>
              <a:endParaRPr lang="ko-KR" alt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88070" y="3188874"/>
              <a:ext cx="99642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Objective-C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174180" y="2360992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1972 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146590" y="3166465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1983</a:t>
              </a:r>
              <a:endParaRPr lang="ko-KR" altLang="en-US" sz="12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248972" y="4380446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1995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39011" y="1431548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1954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528760" y="5407070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2000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189293" y="1963282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1958</a:t>
              </a:r>
              <a:endParaRPr lang="ko-KR" alt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61240" y="2246180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1964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84137" y="3842152"/>
              <a:ext cx="9989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Visual Basic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59634" y="383934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1991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407997" y="4394350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1995</a:t>
              </a:r>
              <a:endParaRPr lang="ko-KR" altLang="en-US" sz="1200" dirty="0"/>
            </a:p>
          </p:txBody>
        </p:sp>
        <p:cxnSp>
          <p:nvCxnSpPr>
            <p:cNvPr id="34" name="직선 화살표 연결선 33"/>
            <p:cNvCxnSpPr>
              <a:stCxn id="10" idx="2"/>
              <a:endCxn id="12" idx="0"/>
            </p:cNvCxnSpPr>
            <p:nvPr/>
          </p:nvCxnSpPr>
          <p:spPr>
            <a:xfrm>
              <a:off x="5801133" y="848248"/>
              <a:ext cx="1288612" cy="56940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10" idx="2"/>
              <a:endCxn id="15" idx="0"/>
            </p:cNvCxnSpPr>
            <p:nvPr/>
          </p:nvCxnSpPr>
          <p:spPr>
            <a:xfrm flipH="1">
              <a:off x="3939203" y="848248"/>
              <a:ext cx="1861930" cy="151538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2" idx="2"/>
              <a:endCxn id="13" idx="0"/>
            </p:cNvCxnSpPr>
            <p:nvPr/>
          </p:nvCxnSpPr>
          <p:spPr>
            <a:xfrm flipH="1">
              <a:off x="5988070" y="1694648"/>
              <a:ext cx="1101675" cy="2730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15" idx="2"/>
              <a:endCxn id="16" idx="0"/>
            </p:cNvCxnSpPr>
            <p:nvPr/>
          </p:nvCxnSpPr>
          <p:spPr>
            <a:xfrm>
              <a:off x="3939203" y="2640627"/>
              <a:ext cx="11312" cy="52583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>
              <a:stCxn id="15" idx="2"/>
              <a:endCxn id="19" idx="0"/>
            </p:cNvCxnSpPr>
            <p:nvPr/>
          </p:nvCxnSpPr>
          <p:spPr>
            <a:xfrm>
              <a:off x="3939203" y="2640627"/>
              <a:ext cx="1381509" cy="173982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>
              <a:stCxn id="12" idx="2"/>
              <a:endCxn id="14" idx="0"/>
            </p:cNvCxnSpPr>
            <p:nvPr/>
          </p:nvCxnSpPr>
          <p:spPr>
            <a:xfrm>
              <a:off x="7089745" y="1694648"/>
              <a:ext cx="1062257" cy="5543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stCxn id="14" idx="2"/>
              <a:endCxn id="31" idx="0"/>
            </p:cNvCxnSpPr>
            <p:nvPr/>
          </p:nvCxnSpPr>
          <p:spPr>
            <a:xfrm>
              <a:off x="8152002" y="2525990"/>
              <a:ext cx="31631" cy="13161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13" idx="2"/>
              <a:endCxn id="19" idx="0"/>
            </p:cNvCxnSpPr>
            <p:nvPr/>
          </p:nvCxnSpPr>
          <p:spPr>
            <a:xfrm flipH="1">
              <a:off x="5320712" y="2244656"/>
              <a:ext cx="667358" cy="213579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16" idx="2"/>
              <a:endCxn id="17" idx="0"/>
            </p:cNvCxnSpPr>
            <p:nvPr/>
          </p:nvCxnSpPr>
          <p:spPr>
            <a:xfrm>
              <a:off x="3950515" y="3443465"/>
              <a:ext cx="28371" cy="93698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17" idx="2"/>
              <a:endCxn id="18" idx="0"/>
            </p:cNvCxnSpPr>
            <p:nvPr/>
          </p:nvCxnSpPr>
          <p:spPr>
            <a:xfrm>
              <a:off x="3978886" y="4657445"/>
              <a:ext cx="2207748" cy="7496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/>
            <p:cNvSpPr/>
            <p:nvPr/>
          </p:nvSpPr>
          <p:spPr>
            <a:xfrm>
              <a:off x="5546925" y="3188874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1983</a:t>
              </a:r>
              <a:endParaRPr lang="ko-KR" altLang="en-US" sz="1200" dirty="0"/>
            </a:p>
          </p:txBody>
        </p:sp>
        <p:cxnSp>
          <p:nvCxnSpPr>
            <p:cNvPr id="47" name="직선 화살표 연결선 46"/>
            <p:cNvCxnSpPr>
              <a:stCxn id="15" idx="3"/>
              <a:endCxn id="20" idx="0"/>
            </p:cNvCxnSpPr>
            <p:nvPr/>
          </p:nvCxnSpPr>
          <p:spPr>
            <a:xfrm>
              <a:off x="4080428" y="2502128"/>
              <a:ext cx="2405856" cy="6867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13" idx="2"/>
              <a:endCxn id="20" idx="0"/>
            </p:cNvCxnSpPr>
            <p:nvPr/>
          </p:nvCxnSpPr>
          <p:spPr>
            <a:xfrm>
              <a:off x="5988070" y="2244656"/>
              <a:ext cx="498214" cy="94421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stCxn id="31" idx="2"/>
              <a:endCxn id="18" idx="0"/>
            </p:cNvCxnSpPr>
            <p:nvPr/>
          </p:nvCxnSpPr>
          <p:spPr>
            <a:xfrm flipH="1">
              <a:off x="6186634" y="4119151"/>
              <a:ext cx="1996999" cy="1287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330228" y="3647993"/>
              <a:ext cx="44140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Perl</a:t>
              </a:r>
              <a:endParaRPr lang="ko-KR" altLang="en-US" sz="12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770323" y="3645357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1987 </a:t>
              </a:r>
              <a:endParaRPr lang="ko-KR" altLang="en-US" sz="1200" dirty="0"/>
            </a:p>
          </p:txBody>
        </p:sp>
        <p:cxnSp>
          <p:nvCxnSpPr>
            <p:cNvPr id="52" name="직선 화살표 연결선 51"/>
            <p:cNvCxnSpPr>
              <a:stCxn id="15" idx="2"/>
              <a:endCxn id="50" idx="0"/>
            </p:cNvCxnSpPr>
            <p:nvPr/>
          </p:nvCxnSpPr>
          <p:spPr>
            <a:xfrm flipH="1">
              <a:off x="2550930" y="2640627"/>
              <a:ext cx="1388273" cy="10073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2317280" y="4380445"/>
              <a:ext cx="47320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PHP</a:t>
              </a:r>
              <a:endParaRPr lang="ko-KR" altLang="en-US" sz="12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794250" y="4368937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1995 </a:t>
              </a:r>
              <a:endParaRPr lang="ko-KR" altLang="en-US" sz="1200" dirty="0"/>
            </a:p>
          </p:txBody>
        </p:sp>
        <p:cxnSp>
          <p:nvCxnSpPr>
            <p:cNvPr id="55" name="직선 화살표 연결선 54"/>
            <p:cNvCxnSpPr>
              <a:stCxn id="50" idx="2"/>
              <a:endCxn id="53" idx="0"/>
            </p:cNvCxnSpPr>
            <p:nvPr/>
          </p:nvCxnSpPr>
          <p:spPr>
            <a:xfrm>
              <a:off x="2550930" y="3924992"/>
              <a:ext cx="2953" cy="45545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4726289" y="5325630"/>
              <a:ext cx="41229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JSP</a:t>
              </a:r>
              <a:endParaRPr lang="ko-KR" altLang="en-US" sz="1200" dirty="0"/>
            </a:p>
          </p:txBody>
        </p:sp>
        <p:cxnSp>
          <p:nvCxnSpPr>
            <p:cNvPr id="66" name="직선 화살표 연결선 65"/>
            <p:cNvCxnSpPr>
              <a:stCxn id="17" idx="2"/>
              <a:endCxn id="60" idx="0"/>
            </p:cNvCxnSpPr>
            <p:nvPr/>
          </p:nvCxnSpPr>
          <p:spPr>
            <a:xfrm>
              <a:off x="3978886" y="4657445"/>
              <a:ext cx="953549" cy="66818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직사각형 69"/>
            <p:cNvSpPr/>
            <p:nvPr/>
          </p:nvSpPr>
          <p:spPr>
            <a:xfrm>
              <a:off x="4268948" y="5337024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1999</a:t>
              </a:r>
              <a:endParaRPr lang="ko-KR" altLang="en-US" sz="12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303942" y="5852695"/>
              <a:ext cx="728981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Java 9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83" name="직선 화살표 연결선 82"/>
            <p:cNvCxnSpPr>
              <a:stCxn id="17" idx="2"/>
              <a:endCxn id="82" idx="0"/>
            </p:cNvCxnSpPr>
            <p:nvPr/>
          </p:nvCxnSpPr>
          <p:spPr>
            <a:xfrm flipH="1">
              <a:off x="2668433" y="4657445"/>
              <a:ext cx="1310453" cy="119525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/>
            <p:cNvSpPr/>
            <p:nvPr/>
          </p:nvSpPr>
          <p:spPr>
            <a:xfrm>
              <a:off x="1763688" y="5849447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2017</a:t>
              </a:r>
              <a:endParaRPr lang="ko-KR" altLang="en-US" sz="12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302788" y="6307536"/>
              <a:ext cx="730136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Java 10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762533" y="6304288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2018</a:t>
              </a:r>
              <a:endParaRPr lang="ko-KR" altLang="en-US" sz="1200" dirty="0"/>
            </a:p>
          </p:txBody>
        </p:sp>
        <p:cxnSp>
          <p:nvCxnSpPr>
            <p:cNvPr id="8" name="직선 화살표 연결선 7"/>
            <p:cNvCxnSpPr>
              <a:stCxn id="82" idx="2"/>
              <a:endCxn id="57" idx="0"/>
            </p:cNvCxnSpPr>
            <p:nvPr/>
          </p:nvCxnSpPr>
          <p:spPr>
            <a:xfrm flipH="1">
              <a:off x="2667856" y="6129694"/>
              <a:ext cx="577" cy="1778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54566BA-56C5-4AF3-88A0-84F509729E37}"/>
              </a:ext>
            </a:extLst>
          </p:cNvPr>
          <p:cNvSpPr txBox="1"/>
          <p:nvPr/>
        </p:nvSpPr>
        <p:spPr>
          <a:xfrm>
            <a:off x="3333615" y="6304287"/>
            <a:ext cx="729239" cy="27699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Java 11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5F8F861-520C-4C21-B911-F700A97C06ED}"/>
              </a:ext>
            </a:extLst>
          </p:cNvPr>
          <p:cNvSpPr txBox="1"/>
          <p:nvPr/>
        </p:nvSpPr>
        <p:spPr>
          <a:xfrm>
            <a:off x="4361669" y="6299381"/>
            <a:ext cx="737702" cy="27699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Java 12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E66588D-3A5A-4B20-B32A-79D8BFBF2296}"/>
              </a:ext>
            </a:extLst>
          </p:cNvPr>
          <p:cNvCxnSpPr>
            <a:stCxn id="57" idx="3"/>
            <a:endCxn id="59" idx="1"/>
          </p:cNvCxnSpPr>
          <p:nvPr/>
        </p:nvCxnSpPr>
        <p:spPr>
          <a:xfrm flipV="1">
            <a:off x="3032924" y="6442787"/>
            <a:ext cx="300691" cy="3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093A68C-63C4-4F8B-8272-8211125E50A0}"/>
              </a:ext>
            </a:extLst>
          </p:cNvPr>
          <p:cNvCxnSpPr/>
          <p:nvPr/>
        </p:nvCxnSpPr>
        <p:spPr>
          <a:xfrm flipV="1">
            <a:off x="4034916" y="6430797"/>
            <a:ext cx="300691" cy="3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442C62A-4744-4BE0-8058-418B169987F9}"/>
              </a:ext>
            </a:extLst>
          </p:cNvPr>
          <p:cNvSpPr/>
          <p:nvPr/>
        </p:nvSpPr>
        <p:spPr>
          <a:xfrm>
            <a:off x="3408841" y="6576380"/>
            <a:ext cx="5245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2018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1CC01E7-B785-4DE9-A156-A737546F1822}"/>
              </a:ext>
            </a:extLst>
          </p:cNvPr>
          <p:cNvSpPr/>
          <p:nvPr/>
        </p:nvSpPr>
        <p:spPr>
          <a:xfrm>
            <a:off x="4438771" y="6576379"/>
            <a:ext cx="5245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2019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27132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Java created by James Gosling in 1995</a:t>
            </a:r>
          </a:p>
          <a:p>
            <a:endParaRPr lang="ko-KR" altLang="en-US" dirty="0"/>
          </a:p>
        </p:txBody>
      </p:sp>
      <p:sp>
        <p:nvSpPr>
          <p:cNvPr id="5" name="AutoShape 2" descr="james gosling에 대한 이미지 검색결과"/>
          <p:cNvSpPr>
            <a:spLocks noChangeAspect="1" noChangeArrowheads="1"/>
          </p:cNvSpPr>
          <p:nvPr/>
        </p:nvSpPr>
        <p:spPr bwMode="auto">
          <a:xfrm>
            <a:off x="76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8" name="Picture 4" descr="http://www.novosti.rs/upload/images/2011/03/3003j/james-gosling-java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348490"/>
            <a:ext cx="5400600" cy="405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964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Java?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ea typeface="MS PGothic" pitchFamily="34" charset="-128"/>
              </a:rPr>
              <a:t>Relatively simple</a:t>
            </a:r>
            <a:br>
              <a:rPr lang="en-US" altLang="ko-KR" dirty="0">
                <a:ea typeface="MS PGothic" pitchFamily="34" charset="-128"/>
              </a:rPr>
            </a:br>
            <a:endParaRPr lang="en-US" altLang="ko-KR" dirty="0">
              <a:ea typeface="MS PGothic" pitchFamily="34" charset="-128"/>
            </a:endParaRPr>
          </a:p>
          <a:p>
            <a:r>
              <a:rPr lang="en-US" altLang="ko-KR" dirty="0">
                <a:ea typeface="MS PGothic" pitchFamily="34" charset="-128"/>
              </a:rPr>
              <a:t>Object-oriented</a:t>
            </a:r>
            <a:br>
              <a:rPr lang="en-US" altLang="ko-KR" dirty="0">
                <a:ea typeface="MS PGothic" pitchFamily="34" charset="-128"/>
              </a:rPr>
            </a:br>
            <a:endParaRPr lang="en-US" altLang="ko-KR" dirty="0">
              <a:ea typeface="MS PGothic" pitchFamily="34" charset="-128"/>
            </a:endParaRPr>
          </a:p>
          <a:p>
            <a:r>
              <a:rPr lang="en-US" altLang="ko-KR" dirty="0">
                <a:ea typeface="MS PGothic" pitchFamily="34" charset="-128"/>
              </a:rPr>
              <a:t>Platform independent (Mac, Windows…)</a:t>
            </a:r>
            <a:br>
              <a:rPr lang="en-US" altLang="ko-KR" dirty="0">
                <a:ea typeface="MS PGothic" pitchFamily="34" charset="-128"/>
              </a:rPr>
            </a:br>
            <a:endParaRPr lang="en-US" altLang="ko-KR" dirty="0">
              <a:ea typeface="MS PGothic" pitchFamily="34" charset="-128"/>
            </a:endParaRPr>
          </a:p>
          <a:p>
            <a:r>
              <a:rPr lang="en-US" altLang="ko-KR" dirty="0">
                <a:ea typeface="MS PGothic" pitchFamily="34" charset="-128"/>
              </a:rPr>
              <a:t>Widely used</a:t>
            </a:r>
          </a:p>
          <a:p>
            <a:pPr lvl="1"/>
            <a:r>
              <a:rPr lang="en-US" altLang="ko-KR" dirty="0">
                <a:ea typeface="MS PGothic" pitchFamily="34" charset="-128"/>
              </a:rPr>
              <a:t>#1 (or</a:t>
            </a:r>
            <a:r>
              <a:rPr lang="ko-KR" altLang="en-US" dirty="0">
                <a:ea typeface="MS PGothic" pitchFamily="34" charset="-128"/>
              </a:rPr>
              <a:t> </a:t>
            </a:r>
            <a:r>
              <a:rPr lang="en-US" altLang="ko-KR" dirty="0">
                <a:ea typeface="MS PGothic" pitchFamily="34" charset="-128"/>
              </a:rPr>
              <a:t>#2) in popularity : </a:t>
            </a:r>
            <a:r>
              <a:rPr lang="en-US" altLang="ko-KR" dirty="0">
                <a:ea typeface="MS PGothic" pitchFamily="34" charset="-128"/>
                <a:hlinkClick r:id="rId2"/>
              </a:rPr>
              <a:t>http://www.tiobe.com/index.php/content/paperinfo/tpci/index.html</a:t>
            </a:r>
            <a:r>
              <a:rPr lang="en-US" altLang="ko-KR" dirty="0">
                <a:ea typeface="MS PGothic" pitchFamily="34" charset="-128"/>
              </a:rPr>
              <a:t>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190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Java’s Main Features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dirty="0">
                <a:ea typeface="굴림" pitchFamily="50" charset="-127"/>
              </a:rPr>
              <a:t>Uses </a:t>
            </a:r>
            <a:r>
              <a:rPr lang="en-US" altLang="ko-KR" i="1" dirty="0">
                <a:solidFill>
                  <a:srgbClr val="0070C0"/>
                </a:solidFill>
                <a:ea typeface="굴림" pitchFamily="50" charset="-127"/>
              </a:rPr>
              <a:t>virtual machine</a:t>
            </a:r>
            <a:r>
              <a:rPr lang="en-US" altLang="ko-KR" dirty="0">
                <a:solidFill>
                  <a:srgbClr val="0070C0"/>
                </a:solidFill>
                <a:ea typeface="굴림" pitchFamily="50" charset="-127"/>
              </a:rPr>
              <a:t> </a:t>
            </a:r>
            <a:r>
              <a:rPr lang="en-US" altLang="ko-KR" dirty="0">
                <a:ea typeface="굴림" pitchFamily="50" charset="-127"/>
              </a:rPr>
              <a:t>model to assure true </a:t>
            </a:r>
            <a:r>
              <a:rPr lang="en-US" altLang="ko-KR" dirty="0">
                <a:solidFill>
                  <a:srgbClr val="FF0000"/>
                </a:solidFill>
                <a:ea typeface="굴림" pitchFamily="50" charset="-127"/>
              </a:rPr>
              <a:t>“write once, run anywhere”</a:t>
            </a:r>
            <a:r>
              <a:rPr lang="en-US" altLang="ko-KR" dirty="0">
                <a:ea typeface="굴림" pitchFamily="50" charset="-127"/>
              </a:rPr>
              <a:t> programs.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ea typeface="굴림" pitchFamily="50" charset="-127"/>
              </a:rPr>
              <a:t>Built-in support for GUIs.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ea typeface="굴림" pitchFamily="50" charset="-127"/>
              </a:rPr>
              <a:t>Built-in networking.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ea typeface="굴림" pitchFamily="50" charset="-127"/>
              </a:rPr>
              <a:t>Built-in security features.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ea typeface="굴림" pitchFamily="50" charset="-127"/>
              </a:rPr>
              <a:t>Built-in support for multi-threaded programming.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3998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72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JAVA:</a:t>
            </a:r>
            <a:br>
              <a:rPr lang="en-US" altLang="ko-KR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altLang="ko-KR" sz="36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Write once, run Anywhere!</a:t>
            </a:r>
            <a:endParaRPr lang="ko-KR" altLang="en-US" sz="3600" b="1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6359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http://www.javaguru.co/wp-content/uploads/2015/02/java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37972"/>
            <a:ext cx="8582025" cy="515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759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452" y="3990746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87" y="4176561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cs typeface="Arial" pitchFamily="34" charset="0"/>
              </a:rPr>
              <a:t>플랫폼 종속성</a:t>
            </a:r>
            <a:r>
              <a:rPr lang="en-US" altLang="ko-KR" dirty="0">
                <a:cs typeface="Arial" pitchFamily="34" charset="0"/>
              </a:rPr>
              <a:t>(platform dependency)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75900" y="5217957"/>
            <a:ext cx="17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인텔 </a:t>
            </a:r>
            <a:r>
              <a:rPr lang="en-US" altLang="ko-KR" sz="1400" dirty="0"/>
              <a:t>CPU + </a:t>
            </a:r>
            <a:r>
              <a:rPr lang="ko-KR" altLang="en-US" sz="1400" dirty="0" err="1"/>
              <a:t>리눅스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631680" y="5517981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Apple </a:t>
            </a:r>
            <a:r>
              <a:rPr lang="ko-KR" altLang="en-US" sz="1400" dirty="0"/>
              <a:t>사의 </a:t>
            </a:r>
            <a:r>
              <a:rPr lang="en-US" altLang="ko-KR" sz="1400" dirty="0"/>
              <a:t>MAC PC</a:t>
            </a:r>
            <a:endParaRPr lang="ko-KR" altLang="en-US" sz="1400" dirty="0"/>
          </a:p>
        </p:txBody>
      </p:sp>
      <p:sp>
        <p:nvSpPr>
          <p:cNvPr id="12" name="자유형 11"/>
          <p:cNvSpPr/>
          <p:nvPr/>
        </p:nvSpPr>
        <p:spPr>
          <a:xfrm>
            <a:off x="1907704" y="2780928"/>
            <a:ext cx="2040032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3972476" y="2810425"/>
            <a:ext cx="1078639" cy="1629890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043845" y="3289131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11335" y="370466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실행되지</a:t>
            </a:r>
            <a:endParaRPr lang="en-US" altLang="ko-KR" sz="1400" dirty="0"/>
          </a:p>
          <a:p>
            <a:r>
              <a:rPr lang="ko-KR" altLang="en-US" sz="1400" dirty="0"/>
              <a:t> 않음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89153" y="318399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실행되지</a:t>
            </a:r>
            <a:endParaRPr lang="en-US" altLang="ko-KR" sz="1400" dirty="0"/>
          </a:p>
          <a:p>
            <a:r>
              <a:rPr lang="ko-KR" altLang="en-US" sz="1400" dirty="0"/>
              <a:t> 않음 </a:t>
            </a:r>
          </a:p>
        </p:txBody>
      </p:sp>
      <p:sp>
        <p:nvSpPr>
          <p:cNvPr id="23" name="곱셈 기호 22"/>
          <p:cNvSpPr/>
          <p:nvPr/>
        </p:nvSpPr>
        <p:spPr>
          <a:xfrm>
            <a:off x="4318569" y="3805595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곱셈 기호 23"/>
          <p:cNvSpPr/>
          <p:nvPr/>
        </p:nvSpPr>
        <p:spPr>
          <a:xfrm>
            <a:off x="3344634" y="3752168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372075" y="1312206"/>
            <a:ext cx="3861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플랫폼 </a:t>
            </a:r>
            <a:r>
              <a:rPr lang="en-US" altLang="ko-KR" sz="1400" dirty="0">
                <a:solidFill>
                  <a:srgbClr val="0070C0"/>
                </a:solidFill>
              </a:rPr>
              <a:t>= </a:t>
            </a:r>
            <a:r>
              <a:rPr lang="ko-KR" altLang="en-US" sz="1400" dirty="0">
                <a:solidFill>
                  <a:srgbClr val="0070C0"/>
                </a:solidFill>
              </a:rPr>
              <a:t>하드웨어 플랫폼 </a:t>
            </a:r>
            <a:r>
              <a:rPr lang="en-US" altLang="ko-KR" sz="1400" dirty="0">
                <a:solidFill>
                  <a:srgbClr val="0070C0"/>
                </a:solidFill>
              </a:rPr>
              <a:t>+ </a:t>
            </a:r>
            <a:r>
              <a:rPr lang="ko-KR" altLang="en-US" sz="1400" dirty="0">
                <a:solidFill>
                  <a:srgbClr val="0070C0"/>
                </a:solidFill>
              </a:rPr>
              <a:t>운영체제 플랫폼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24128" y="1752834"/>
            <a:ext cx="3127779" cy="9541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프로그램의 플랫폼 호환성 없는 이유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</a:rPr>
              <a:t> 기계어가 </a:t>
            </a:r>
            <a:r>
              <a:rPr lang="en-US" altLang="ko-KR" sz="1400" dirty="0">
                <a:solidFill>
                  <a:srgbClr val="0070C0"/>
                </a:solidFill>
              </a:rPr>
              <a:t>CPU</a:t>
            </a:r>
            <a:r>
              <a:rPr lang="ko-KR" altLang="en-US" sz="1400" dirty="0">
                <a:solidFill>
                  <a:srgbClr val="0070C0"/>
                </a:solidFill>
              </a:rPr>
              <a:t>마다 다름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운영체제마다 </a:t>
            </a:r>
            <a:r>
              <a:rPr lang="en-US" altLang="ko-KR" sz="1400" dirty="0">
                <a:solidFill>
                  <a:srgbClr val="0070C0"/>
                </a:solidFill>
              </a:rPr>
              <a:t>API</a:t>
            </a:r>
            <a:r>
              <a:rPr lang="ko-KR" altLang="en-US" sz="1400" dirty="0">
                <a:solidFill>
                  <a:srgbClr val="0070C0"/>
                </a:solidFill>
              </a:rPr>
              <a:t> 다름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</a:rPr>
              <a:t> 운영체제마다 실행파일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형식 다름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74412" y="5092234"/>
            <a:ext cx="13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인텔 </a:t>
            </a:r>
            <a:r>
              <a:rPr lang="en-US" altLang="ko-KR" sz="1400" dirty="0"/>
              <a:t>CPU + </a:t>
            </a:r>
          </a:p>
          <a:p>
            <a:r>
              <a:rPr lang="ko-KR" altLang="en-US" sz="1400" dirty="0"/>
              <a:t>윈도우 노트북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99" y="4273202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2" y="1821520"/>
            <a:ext cx="1458747" cy="1351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374605" y="1830742"/>
            <a:ext cx="2950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인텔</a:t>
            </a:r>
            <a:r>
              <a:rPr lang="en-US" altLang="ko-KR" sz="1200" dirty="0"/>
              <a:t> CPU</a:t>
            </a:r>
            <a:r>
              <a:rPr lang="ko-KR" altLang="en-US" sz="1200" dirty="0"/>
              <a:t>를 가진 </a:t>
            </a:r>
            <a:r>
              <a:rPr lang="ko-KR" altLang="en-US" sz="1200" dirty="0" err="1"/>
              <a:t>리눅스</a:t>
            </a:r>
            <a:r>
              <a:rPr lang="ko-KR" altLang="en-US" sz="1200" dirty="0"/>
              <a:t> 환경에서 개발</a:t>
            </a:r>
          </a:p>
        </p:txBody>
      </p:sp>
      <p:cxnSp>
        <p:nvCxnSpPr>
          <p:cNvPr id="11" name="직선 화살표 연결선 10"/>
          <p:cNvCxnSpPr>
            <a:stCxn id="10" idx="0"/>
            <a:endCxn id="32" idx="2"/>
          </p:cNvCxnSpPr>
          <p:nvPr/>
        </p:nvCxnSpPr>
        <p:spPr>
          <a:xfrm>
            <a:off x="3010620" y="2495559"/>
            <a:ext cx="559104" cy="173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한쪽 모서리가 잘린 사각형 31"/>
          <p:cNvSpPr/>
          <p:nvPr/>
        </p:nvSpPr>
        <p:spPr>
          <a:xfrm>
            <a:off x="3569724" y="2211613"/>
            <a:ext cx="766176" cy="571356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기계어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한쪽 모서리가 잘린 사각형 9"/>
          <p:cNvSpPr/>
          <p:nvPr/>
        </p:nvSpPr>
        <p:spPr>
          <a:xfrm>
            <a:off x="1935973" y="2209807"/>
            <a:ext cx="1074647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C/C++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프로그램</a:t>
            </a:r>
          </a:p>
        </p:txBody>
      </p:sp>
      <p:sp>
        <p:nvSpPr>
          <p:cNvPr id="9" name="자유형 8"/>
          <p:cNvSpPr/>
          <p:nvPr/>
        </p:nvSpPr>
        <p:spPr>
          <a:xfrm>
            <a:off x="3482333" y="2805289"/>
            <a:ext cx="474423" cy="1388533"/>
          </a:xfrm>
          <a:custGeom>
            <a:avLst/>
            <a:gdLst>
              <a:gd name="connsiteX0" fmla="*/ 474423 w 474423"/>
              <a:gd name="connsiteY0" fmla="*/ 0 h 1388533"/>
              <a:gd name="connsiteX1" fmla="*/ 22867 w 474423"/>
              <a:gd name="connsiteY1" fmla="*/ 722489 h 1388533"/>
              <a:gd name="connsiteX2" fmla="*/ 107534 w 474423"/>
              <a:gd name="connsiteY2" fmla="*/ 1388533 h 13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423" h="1388533">
                <a:moveTo>
                  <a:pt x="474423" y="0"/>
                </a:moveTo>
                <a:cubicBezTo>
                  <a:pt x="279219" y="245533"/>
                  <a:pt x="84015" y="491067"/>
                  <a:pt x="22867" y="722489"/>
                </a:cubicBezTo>
                <a:cubicBezTo>
                  <a:pt x="-38281" y="953911"/>
                  <a:pt x="34626" y="1171222"/>
                  <a:pt x="107534" y="1388533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1" idx="3"/>
            <a:endCxn id="10" idx="2"/>
          </p:cNvCxnSpPr>
          <p:nvPr/>
        </p:nvCxnSpPr>
        <p:spPr>
          <a:xfrm flipV="1">
            <a:off x="1669519" y="2495559"/>
            <a:ext cx="266454" cy="173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9785" y="2282805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컴파일 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1839">
            <a:off x="6196955" y="4139349"/>
            <a:ext cx="1257078" cy="848528"/>
          </a:xfrm>
          <a:prstGeom prst="rect">
            <a:avLst/>
          </a:prstGeom>
        </p:spPr>
      </p:pic>
      <p:sp>
        <p:nvSpPr>
          <p:cNvPr id="34" name="자유형 33"/>
          <p:cNvSpPr/>
          <p:nvPr/>
        </p:nvSpPr>
        <p:spPr>
          <a:xfrm>
            <a:off x="4019172" y="2791543"/>
            <a:ext cx="2247324" cy="1402279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셈 기호 34"/>
          <p:cNvSpPr/>
          <p:nvPr/>
        </p:nvSpPr>
        <p:spPr>
          <a:xfrm>
            <a:off x="5144993" y="3674127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266496" y="5148649"/>
            <a:ext cx="169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임베디드</a:t>
            </a:r>
            <a:r>
              <a:rPr lang="ko-KR" altLang="en-US" sz="1400" dirty="0"/>
              <a:t> 컴퓨터 </a:t>
            </a:r>
            <a:r>
              <a:rPr lang="en-US" altLang="ko-KR" sz="1400" dirty="0"/>
              <a:t>+ </a:t>
            </a:r>
            <a:r>
              <a:rPr lang="ko-KR" altLang="en-US" sz="1400" dirty="0" err="1"/>
              <a:t>리눅스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967815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410" y="1261901"/>
            <a:ext cx="1335264" cy="1397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801" y="3810966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플랫폼 독립성</a:t>
            </a:r>
            <a:r>
              <a:rPr lang="en-US" altLang="ko-KR" dirty="0"/>
              <a:t>, WORA</a:t>
            </a:r>
            <a:endParaRPr lang="ko-KR" altLang="en-US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992219" y="5095419"/>
            <a:ext cx="194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인텔 </a:t>
            </a:r>
            <a:r>
              <a:rPr lang="en-US" altLang="ko-KR" sz="1400" dirty="0"/>
              <a:t>CPU + </a:t>
            </a:r>
            <a:r>
              <a:rPr lang="ko-KR" altLang="en-US" sz="1400" dirty="0" err="1"/>
              <a:t>리눅스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795943" y="5544473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Apple </a:t>
            </a:r>
            <a:r>
              <a:rPr lang="ko-KR" altLang="en-US" sz="1400" dirty="0"/>
              <a:t>사의 </a:t>
            </a:r>
            <a:r>
              <a:rPr lang="en-US" altLang="ko-KR" sz="1400" dirty="0"/>
              <a:t>MAC PC</a:t>
            </a:r>
            <a:endParaRPr lang="ko-KR" altLang="en-US" sz="1400" dirty="0"/>
          </a:p>
        </p:txBody>
      </p:sp>
      <p:sp>
        <p:nvSpPr>
          <p:cNvPr id="25" name="자유형 24"/>
          <p:cNvSpPr/>
          <p:nvPr/>
        </p:nvSpPr>
        <p:spPr>
          <a:xfrm>
            <a:off x="3107440" y="2358605"/>
            <a:ext cx="2045109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5172214" y="2388101"/>
            <a:ext cx="1138140" cy="1604949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790017" y="329543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64110" y="3081122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942495" y="307836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926" y="1766671"/>
            <a:ext cx="1485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>
                <a:solidFill>
                  <a:srgbClr val="0070C0"/>
                </a:solidFill>
              </a:rPr>
              <a:t>Write Once 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527" y="2868418"/>
            <a:ext cx="1736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>
                <a:solidFill>
                  <a:srgbClr val="0070C0"/>
                </a:solidFill>
              </a:rPr>
              <a:t>Run Anywhere!!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9703" y="4724196"/>
            <a:ext cx="144757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56953" y="5140682"/>
            <a:ext cx="146447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53945" y="4787111"/>
            <a:ext cx="138696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24524" y="5175141"/>
            <a:ext cx="143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인텔 </a:t>
            </a:r>
            <a:r>
              <a:rPr lang="en-US" altLang="ko-KR" sz="1400" dirty="0"/>
              <a:t>CPU + </a:t>
            </a:r>
          </a:p>
          <a:p>
            <a:r>
              <a:rPr lang="ko-KR" altLang="en-US" sz="1400" dirty="0"/>
              <a:t>윈도우 노트북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576" y="3724065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504" y="3623847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직선 화살표 연결선 32"/>
          <p:cNvCxnSpPr>
            <a:stCxn id="35" idx="0"/>
            <a:endCxn id="34" idx="2"/>
          </p:cNvCxnSpPr>
          <p:nvPr/>
        </p:nvCxnSpPr>
        <p:spPr>
          <a:xfrm flipV="1">
            <a:off x="4375409" y="2064007"/>
            <a:ext cx="416486" cy="923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한쪽 모서리가 잘린 사각형 33"/>
          <p:cNvSpPr/>
          <p:nvPr/>
        </p:nvSpPr>
        <p:spPr>
          <a:xfrm>
            <a:off x="4791895" y="1778329"/>
            <a:ext cx="766176" cy="571356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바이트코드</a:t>
            </a:r>
          </a:p>
        </p:txBody>
      </p:sp>
      <p:sp>
        <p:nvSpPr>
          <p:cNvPr id="35" name="한쪽 모서리가 잘린 사각형 34"/>
          <p:cNvSpPr/>
          <p:nvPr/>
        </p:nvSpPr>
        <p:spPr>
          <a:xfrm>
            <a:off x="3300762" y="1787487"/>
            <a:ext cx="1074647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자바 응용프로그램</a:t>
            </a:r>
          </a:p>
        </p:txBody>
      </p:sp>
      <p:cxnSp>
        <p:nvCxnSpPr>
          <p:cNvPr id="36" name="직선 화살표 연결선 35"/>
          <p:cNvCxnSpPr>
            <a:endCxn id="35" idx="2"/>
          </p:cNvCxnSpPr>
          <p:nvPr/>
        </p:nvCxnSpPr>
        <p:spPr>
          <a:xfrm flipV="1">
            <a:off x="3034308" y="2073239"/>
            <a:ext cx="266454" cy="173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자유형 36"/>
          <p:cNvSpPr/>
          <p:nvPr/>
        </p:nvSpPr>
        <p:spPr>
          <a:xfrm>
            <a:off x="4657321" y="2394837"/>
            <a:ext cx="474423" cy="1388533"/>
          </a:xfrm>
          <a:custGeom>
            <a:avLst/>
            <a:gdLst>
              <a:gd name="connsiteX0" fmla="*/ 474423 w 474423"/>
              <a:gd name="connsiteY0" fmla="*/ 0 h 1388533"/>
              <a:gd name="connsiteX1" fmla="*/ 22867 w 474423"/>
              <a:gd name="connsiteY1" fmla="*/ 722489 h 1388533"/>
              <a:gd name="connsiteX2" fmla="*/ 107534 w 474423"/>
              <a:gd name="connsiteY2" fmla="*/ 1388533 h 13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423" h="1388533">
                <a:moveTo>
                  <a:pt x="474423" y="0"/>
                </a:moveTo>
                <a:cubicBezTo>
                  <a:pt x="279219" y="245533"/>
                  <a:pt x="84015" y="491067"/>
                  <a:pt x="22867" y="722489"/>
                </a:cubicBezTo>
                <a:cubicBezTo>
                  <a:pt x="-38281" y="953911"/>
                  <a:pt x="34626" y="1171222"/>
                  <a:pt x="107534" y="1388533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1839">
            <a:off x="7355052" y="3718443"/>
            <a:ext cx="1257078" cy="848528"/>
          </a:xfrm>
          <a:prstGeom prst="rect">
            <a:avLst/>
          </a:prstGeom>
        </p:spPr>
      </p:pic>
      <p:sp>
        <p:nvSpPr>
          <p:cNvPr id="39" name="자유형 38"/>
          <p:cNvSpPr/>
          <p:nvPr/>
        </p:nvSpPr>
        <p:spPr>
          <a:xfrm>
            <a:off x="5177269" y="2370637"/>
            <a:ext cx="2247324" cy="1402279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7424593" y="5141586"/>
            <a:ext cx="169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임베디드</a:t>
            </a:r>
            <a:r>
              <a:rPr lang="ko-KR" altLang="en-US" sz="1400" dirty="0"/>
              <a:t> 컴퓨터 </a:t>
            </a:r>
            <a:r>
              <a:rPr lang="en-US" altLang="ko-KR" sz="1400" dirty="0"/>
              <a:t>+ </a:t>
            </a:r>
            <a:r>
              <a:rPr lang="ko-KR" altLang="en-US" sz="1400" dirty="0" err="1"/>
              <a:t>리눅스</a:t>
            </a:r>
            <a:endParaRPr lang="en-US" altLang="ko-KR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7487539" y="4742998"/>
            <a:ext cx="138696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047696" y="3061018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533134" y="2088391"/>
            <a:ext cx="1260608" cy="612934"/>
          </a:xfrm>
          <a:prstGeom prst="wedgeRoundRectCallout">
            <a:avLst>
              <a:gd name="adj1" fmla="val -102511"/>
              <a:gd name="adj2" fmla="val 1124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자바 가상 기계가 설치된 </a:t>
            </a:r>
            <a:r>
              <a:rPr lang="ko-KR" altLang="en-US" sz="1000"/>
              <a:t>모든 컴퓨터에서 실행됨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12969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Virtual Machine (JVM)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다양한 컴퓨터에서 동일한 모습으로 실행이 가능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자바 애플릿</a:t>
            </a:r>
          </a:p>
          <a:p>
            <a:endParaRPr lang="ko-KR" altLang="en-US" dirty="0"/>
          </a:p>
        </p:txBody>
      </p:sp>
      <p:pic>
        <p:nvPicPr>
          <p:cNvPr id="4" name="Picture 9" descr="C:\Users\지인\Desktop\2012-12-27 오후 5-38-4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132856"/>
            <a:ext cx="4466158" cy="4375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6539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Virtual Machine (JVM)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자바의 실행 과정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2303463"/>
            <a:ext cx="8104188" cy="309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544" y="5517232"/>
            <a:ext cx="147989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Source code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23928" y="5517232"/>
            <a:ext cx="114646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Bytecode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0542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Bytecode</a:t>
            </a:r>
            <a:endParaRPr lang="ko-KR" altLang="en-US" dirty="0"/>
          </a:p>
        </p:txBody>
      </p:sp>
      <p:sp>
        <p:nvSpPr>
          <p:cNvPr id="4" name="텍스트 개체 틀 3"/>
          <p:cNvSpPr txBox="1">
            <a:spLocks/>
          </p:cNvSpPr>
          <p:nvPr/>
        </p:nvSpPr>
        <p:spPr>
          <a:xfrm>
            <a:off x="1133475" y="1362075"/>
            <a:ext cx="2390775" cy="5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Source code</a:t>
            </a:r>
            <a:endParaRPr lang="ko-KR" altLang="en-US" dirty="0"/>
          </a:p>
        </p:txBody>
      </p:sp>
      <p:sp>
        <p:nvSpPr>
          <p:cNvPr id="5" name="텍스트 개체 틀 5"/>
          <p:cNvSpPr txBox="1">
            <a:spLocks/>
          </p:cNvSpPr>
          <p:nvPr/>
        </p:nvSpPr>
        <p:spPr>
          <a:xfrm>
            <a:off x="5221288" y="2249488"/>
            <a:ext cx="2212975" cy="538162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Bytecode</a:t>
            </a:r>
            <a:endParaRPr lang="ko-KR" altLang="en-US" dirty="0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2025650"/>
            <a:ext cx="37338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4"/>
          <p:cNvSpPr>
            <a:spLocks noChangeArrowheads="1"/>
          </p:cNvSpPr>
          <p:nvPr/>
        </p:nvSpPr>
        <p:spPr bwMode="auto">
          <a:xfrm>
            <a:off x="461963" y="2025650"/>
            <a:ext cx="3733800" cy="11144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25" y="2900363"/>
            <a:ext cx="5969000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7"/>
          <p:cNvSpPr>
            <a:spLocks noChangeArrowheads="1"/>
          </p:cNvSpPr>
          <p:nvPr/>
        </p:nvSpPr>
        <p:spPr bwMode="auto">
          <a:xfrm>
            <a:off x="2841625" y="2900363"/>
            <a:ext cx="5969000" cy="334645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10" name="위로 굽은 화살표 9"/>
          <p:cNvSpPr/>
          <p:nvPr/>
        </p:nvSpPr>
        <p:spPr bwMode="auto">
          <a:xfrm rot="5400000">
            <a:off x="1515269" y="3505994"/>
            <a:ext cx="1193800" cy="1074738"/>
          </a:xfrm>
          <a:prstGeom prst="bentUpArrow">
            <a:avLst>
              <a:gd name="adj1" fmla="val 13976"/>
              <a:gd name="adj2" fmla="val 25000"/>
              <a:gd name="adj3" fmla="val 32874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971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/>
              <a:t>Java platform</a:t>
            </a:r>
            <a:endParaRPr lang="ko-KR" altLang="en-US" sz="3600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52563"/>
            <a:ext cx="8212138" cy="4152900"/>
          </a:xfrm>
        </p:spPr>
        <p:txBody>
          <a:bodyPr/>
          <a:lstStyle/>
          <a:p>
            <a:pPr eaLnBrk="1" hangingPunct="1"/>
            <a:r>
              <a:rPr lang="ko-KR" altLang="en-US" dirty="0"/>
              <a:t>플랫폼</a:t>
            </a:r>
            <a:r>
              <a:rPr lang="en-US" altLang="ko-KR" dirty="0"/>
              <a:t>(platform)</a:t>
            </a:r>
          </a:p>
          <a:p>
            <a:pPr lvl="1"/>
            <a:r>
              <a:rPr lang="ko-KR" altLang="en-US" dirty="0"/>
              <a:t>프로그램이 실행되는 하드웨어나 소프트웨어 환경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API</a:t>
            </a:r>
          </a:p>
          <a:p>
            <a:pPr lvl="1"/>
            <a:r>
              <a:rPr lang="ko-KR" altLang="en-US" dirty="0"/>
              <a:t>프로그래밍 언어에 추가로 유용한 기능을 제공하는 라이브러리</a:t>
            </a:r>
            <a:endParaRPr lang="en-US" altLang="ko-KR" i="1" dirty="0"/>
          </a:p>
        </p:txBody>
      </p:sp>
      <p:pic>
        <p:nvPicPr>
          <p:cNvPr id="2355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645024"/>
            <a:ext cx="6597650" cy="276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3720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a typeface="굴림" pitchFamily="50" charset="-127"/>
              </a:rPr>
              <a:t>Java Virtual Machine Advantages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Compiled bytecode can run without modification on </a:t>
            </a:r>
            <a:r>
              <a:rPr lang="en-US" altLang="ko-KR" i="1" dirty="0">
                <a:ea typeface="굴림" pitchFamily="50" charset="-127"/>
              </a:rPr>
              <a:t>any</a:t>
            </a:r>
            <a:r>
              <a:rPr lang="en-US" altLang="ko-KR" dirty="0">
                <a:ea typeface="굴림" pitchFamily="50" charset="-127"/>
              </a:rPr>
              <a:t> platform that has a Java Virtual Machine.</a:t>
            </a:r>
          </a:p>
          <a:p>
            <a:endParaRPr lang="ko-KR" altLang="en-US" dirty="0"/>
          </a:p>
        </p:txBody>
      </p:sp>
      <p:pic>
        <p:nvPicPr>
          <p:cNvPr id="2050" name="Picture 2" descr="http://java.meritcampus.com/assets/platform-indepedence-java-sources-5fc3d48b7c8f574f8bb3076d6d55755b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645024"/>
            <a:ext cx="6200775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669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Java Virtual Machine Disadvantages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Compiled bytecode runs a little slower than conventional compiled code.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Advances in JVM technology are closing the gap </a:t>
            </a:r>
            <a:br>
              <a:rPr lang="en-US" altLang="ko-KR" dirty="0">
                <a:ea typeface="굴림" pitchFamily="50" charset="-127"/>
              </a:rPr>
            </a:b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 Just-In-Time (JIT) compiler</a:t>
            </a:r>
          </a:p>
          <a:p>
            <a:pPr lvl="1"/>
            <a:endParaRPr lang="en-US" altLang="ko-KR" dirty="0">
              <a:ea typeface="굴림" pitchFamily="50" charset="-127"/>
            </a:endParaRPr>
          </a:p>
          <a:p>
            <a:r>
              <a:rPr lang="en-US" altLang="ko-KR" dirty="0">
                <a:ea typeface="굴림" pitchFamily="50" charset="-127"/>
              </a:rPr>
              <a:t>Not all low-level system manipulations are available through standard Java APIs.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Low-level system manipulations are available in the form of native (non-Java) extensions.</a:t>
            </a:r>
            <a:r>
              <a:rPr lang="en-US" altLang="ko-KR" sz="3000" dirty="0">
                <a:ea typeface="굴림" pitchFamily="50" charset="-127"/>
              </a:rPr>
              <a:t>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084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C/C++ </a:t>
            </a:r>
            <a:r>
              <a:rPr lang="ko-KR" altLang="en-US" dirty="0"/>
              <a:t>프로그램의 개발 및 실행 환경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728192"/>
          </a:xfrm>
        </p:spPr>
        <p:txBody>
          <a:bodyPr>
            <a:normAutofit lnSpcReduction="10000"/>
          </a:bodyPr>
          <a:lstStyle/>
          <a:p>
            <a:r>
              <a:rPr lang="en-US" altLang="ko-KR" sz="2000" dirty="0"/>
              <a:t>C/C++ </a:t>
            </a:r>
            <a:r>
              <a:rPr lang="ko-KR" altLang="en-US" sz="2000" dirty="0"/>
              <a:t>프로그램의 개발</a:t>
            </a:r>
            <a:endParaRPr lang="en-US" altLang="ko-KR" sz="2000" dirty="0"/>
          </a:p>
          <a:p>
            <a:pPr lvl="1"/>
            <a:r>
              <a:rPr lang="ko-KR" altLang="en-US" sz="1800" dirty="0"/>
              <a:t>여러 소스</a:t>
            </a:r>
            <a:r>
              <a:rPr lang="en-US" altLang="ko-KR" sz="1800" dirty="0"/>
              <a:t>(.c) </a:t>
            </a:r>
            <a:r>
              <a:rPr lang="ko-KR" altLang="en-US" sz="1800" dirty="0"/>
              <a:t>파일로 나누어 개발</a:t>
            </a:r>
            <a:endParaRPr lang="en-US" altLang="ko-KR" sz="1800" dirty="0"/>
          </a:p>
          <a:p>
            <a:pPr lvl="1"/>
            <a:r>
              <a:rPr lang="ko-KR" altLang="en-US" sz="1800" dirty="0"/>
              <a:t>링크를 통해 실행에 필요한 모든 코드를 하나의 실행 파일</a:t>
            </a:r>
            <a:r>
              <a:rPr lang="en-US" altLang="ko-KR" sz="1800" dirty="0"/>
              <a:t>(.exe)</a:t>
            </a:r>
            <a:r>
              <a:rPr lang="ko-KR" altLang="en-US" sz="1800" dirty="0"/>
              <a:t>에 저장</a:t>
            </a:r>
            <a:endParaRPr lang="en-US" altLang="ko-KR" sz="1800" dirty="0"/>
          </a:p>
          <a:p>
            <a:r>
              <a:rPr lang="ko-KR" altLang="en-US" sz="2200" dirty="0"/>
              <a:t>실행</a:t>
            </a:r>
            <a:endParaRPr lang="en-US" altLang="ko-KR" sz="2200" dirty="0"/>
          </a:p>
          <a:p>
            <a:pPr lvl="1"/>
            <a:r>
              <a:rPr lang="ko-KR" altLang="en-US" sz="1800" dirty="0"/>
              <a:t>실행 파일</a:t>
            </a:r>
            <a:r>
              <a:rPr lang="en-US" altLang="ko-KR" sz="1800" dirty="0"/>
              <a:t>(exe)</a:t>
            </a:r>
            <a:r>
              <a:rPr lang="ko-KR" altLang="en-US" sz="1800" dirty="0"/>
              <a:t>은 모두 메모리에 올려져야 실행</a:t>
            </a:r>
            <a:r>
              <a:rPr lang="en-US" altLang="ko-KR" sz="1700" dirty="0"/>
              <a:t>, </a:t>
            </a:r>
            <a:r>
              <a:rPr lang="ko-KR" altLang="en-US" sz="1700" dirty="0"/>
              <a:t>메모리가 적은 경우 낭패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140968"/>
            <a:ext cx="7408688" cy="34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66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91" y="3157359"/>
            <a:ext cx="7204501" cy="35120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자바의 개발 및 실행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944216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2000" dirty="0"/>
              <a:t>자바 프로그램의 개발</a:t>
            </a:r>
            <a:endParaRPr lang="en-US" altLang="ko-KR" sz="2000" dirty="0"/>
          </a:p>
          <a:p>
            <a:pPr lvl="1"/>
            <a:r>
              <a:rPr lang="ko-KR" altLang="en-US" sz="1800" dirty="0"/>
              <a:t>여러 소스</a:t>
            </a:r>
            <a:r>
              <a:rPr lang="en-US" altLang="ko-KR" sz="1800" dirty="0"/>
              <a:t>(.java)</a:t>
            </a:r>
            <a:r>
              <a:rPr lang="ko-KR" altLang="en-US" sz="1800" dirty="0"/>
              <a:t>로 나누어 개발</a:t>
            </a:r>
            <a:endParaRPr lang="en-US" altLang="ko-KR" sz="1800" dirty="0"/>
          </a:p>
          <a:p>
            <a:pPr lvl="1"/>
            <a:r>
              <a:rPr lang="ko-KR" altLang="en-US" sz="1800" dirty="0"/>
              <a:t>바이트 코드</a:t>
            </a:r>
            <a:r>
              <a:rPr lang="en-US" altLang="ko-KR" sz="1800" dirty="0"/>
              <a:t>(.class)</a:t>
            </a:r>
            <a:r>
              <a:rPr lang="ko-KR" altLang="en-US" sz="1800" dirty="0"/>
              <a:t>를 하나의 실행 파일</a:t>
            </a:r>
            <a:r>
              <a:rPr lang="en-US" altLang="ko-KR" sz="1800" dirty="0"/>
              <a:t>(exe)</a:t>
            </a:r>
            <a:r>
              <a:rPr lang="ko-KR" altLang="en-US" sz="1800" dirty="0"/>
              <a:t>로 만드는 링크 과정 없음</a:t>
            </a:r>
            <a:endParaRPr lang="en-US" altLang="ko-KR" sz="1800" dirty="0"/>
          </a:p>
          <a:p>
            <a:r>
              <a:rPr lang="ko-KR" altLang="en-US" sz="2200" dirty="0"/>
              <a:t>실행 </a:t>
            </a:r>
            <a:endParaRPr lang="en-US" altLang="ko-KR" sz="2200" dirty="0"/>
          </a:p>
          <a:p>
            <a:pPr lvl="1"/>
            <a:r>
              <a:rPr lang="en-US" altLang="ko-KR" sz="1800" dirty="0"/>
              <a:t>main() </a:t>
            </a:r>
            <a:r>
              <a:rPr lang="ko-KR" altLang="en-US" sz="1800" dirty="0" err="1"/>
              <a:t>메소드를</a:t>
            </a:r>
            <a:r>
              <a:rPr lang="en-US" altLang="ko-KR" sz="1800" dirty="0"/>
              <a:t> </a:t>
            </a:r>
            <a:r>
              <a:rPr lang="ko-KR" altLang="en-US" sz="1800" dirty="0"/>
              <a:t>가진 클래스에서 부터 실행 시작</a:t>
            </a:r>
            <a:endParaRPr lang="en-US" altLang="ko-KR" sz="1800" dirty="0"/>
          </a:p>
          <a:p>
            <a:pPr lvl="1"/>
            <a:r>
              <a:rPr lang="ko-KR" altLang="en-US" sz="1800" dirty="0"/>
              <a:t>자바 가상 기계는 필요할 때</a:t>
            </a:r>
            <a:r>
              <a:rPr lang="en-US" altLang="ko-KR" sz="1800" dirty="0"/>
              <a:t>,</a:t>
            </a:r>
            <a:r>
              <a:rPr lang="ko-KR" altLang="en-US" sz="1800" dirty="0"/>
              <a:t> 클래스 파일 로딩</a:t>
            </a:r>
            <a:r>
              <a:rPr lang="en-US" altLang="ko-KR" sz="1800" dirty="0"/>
              <a:t>,</a:t>
            </a:r>
            <a:r>
              <a:rPr lang="ko-KR" altLang="en-US" sz="1800" dirty="0"/>
              <a:t> 적은 메모리로 실행 가능</a:t>
            </a:r>
          </a:p>
        </p:txBody>
      </p:sp>
      <p:sp>
        <p:nvSpPr>
          <p:cNvPr id="54" name="슬라이드 번호 개체 틀 5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5378226" y="6596390"/>
            <a:ext cx="37657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* </a:t>
            </a:r>
            <a:r>
              <a:rPr lang="ko-KR" altLang="en-US" sz="1100" dirty="0">
                <a:solidFill>
                  <a:srgbClr val="FF0000"/>
                </a:solidFill>
              </a:rPr>
              <a:t>자바는 하나의 실행 파일</a:t>
            </a:r>
            <a:r>
              <a:rPr lang="en-US" altLang="ko-KR" sz="1100" dirty="0">
                <a:solidFill>
                  <a:srgbClr val="FF0000"/>
                </a:solidFill>
              </a:rPr>
              <a:t>(exe)</a:t>
            </a:r>
            <a:r>
              <a:rPr lang="ko-KR" altLang="en-US" sz="1100" dirty="0">
                <a:solidFill>
                  <a:srgbClr val="FF0000"/>
                </a:solidFill>
              </a:rPr>
              <a:t>로 만드는 링크 과정 없음</a:t>
            </a:r>
          </a:p>
        </p:txBody>
      </p:sp>
    </p:spTree>
    <p:extLst>
      <p:ext uri="{BB962C8B-B14F-4D97-AF65-F5344CB8AC3E}">
        <p14:creationId xmlns:p14="http://schemas.microsoft.com/office/powerpoint/2010/main" val="4226938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Programing languages: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C/C++</a:t>
            </a:r>
          </a:p>
          <a:p>
            <a:r>
              <a:rPr lang="en-US" altLang="ko-KR" dirty="0"/>
              <a:t>C#/Objective-C</a:t>
            </a:r>
          </a:p>
          <a:p>
            <a:r>
              <a:rPr lang="en-US" altLang="ko-KR" dirty="0"/>
              <a:t>Java</a:t>
            </a:r>
          </a:p>
          <a:p>
            <a:r>
              <a:rPr lang="en-US" altLang="ko-KR" dirty="0"/>
              <a:t>PHP/JSP/SQL</a:t>
            </a:r>
          </a:p>
          <a:p>
            <a:r>
              <a:rPr lang="en-US" altLang="ko-KR" dirty="0"/>
              <a:t>Python</a:t>
            </a:r>
          </a:p>
          <a:p>
            <a:r>
              <a:rPr lang="en-US" altLang="ko-KR" dirty="0"/>
              <a:t>Ruby/JavaScript</a:t>
            </a:r>
          </a:p>
        </p:txBody>
      </p:sp>
    </p:spTree>
    <p:extLst>
      <p:ext uri="{BB962C8B-B14F-4D97-AF65-F5344CB8AC3E}">
        <p14:creationId xmlns:p14="http://schemas.microsoft.com/office/powerpoint/2010/main" val="4105085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자바와 </a:t>
            </a:r>
            <a:r>
              <a:rPr lang="en-US" altLang="ko-KR" dirty="0"/>
              <a:t>C/C++</a:t>
            </a:r>
            <a:r>
              <a:rPr lang="ko-KR" altLang="en-US" dirty="0"/>
              <a:t>의 실행 환경 차이</a:t>
            </a:r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C/C++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940944"/>
            <a:ext cx="213554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if 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&gt;0) {</a:t>
            </a:r>
          </a:p>
          <a:p>
            <a:pPr lvl="1"/>
            <a:r>
              <a:rPr lang="en-US" altLang="ko-KR" sz="1600" dirty="0" err="1"/>
              <a:t>i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*10;</a:t>
            </a:r>
          </a:p>
          <a:p>
            <a:r>
              <a:rPr lang="en-US" altLang="ko-KR" sz="1600" dirty="0"/>
              <a:t>}</a:t>
            </a:r>
          </a:p>
          <a:p>
            <a:r>
              <a:rPr lang="en-US" altLang="ko-KR" sz="1600" dirty="0" err="1"/>
              <a:t>i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– j;</a:t>
            </a:r>
          </a:p>
          <a:p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);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2675094" y="2453152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4675358" y="1904518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0101000001000101010011110101101010100101110101010101000010001110000000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958" y="3286124"/>
            <a:ext cx="2446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자바 소스 파일</a:t>
            </a:r>
            <a:r>
              <a:rPr lang="en-US" altLang="ko-KR" sz="1600" dirty="0"/>
              <a:t>(Test.java)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241562" y="3207092"/>
            <a:ext cx="251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바이트 코드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Test.class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7" name="오른쪽 화살표 16"/>
          <p:cNvSpPr/>
          <p:nvPr/>
        </p:nvSpPr>
        <p:spPr>
          <a:xfrm>
            <a:off x="4389606" y="2453152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6747060" y="3400719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하드웨어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47060" y="3059668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운영체제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47060" y="2711905"/>
            <a:ext cx="1785950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자바 가상 기계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6476233" y="2084790"/>
            <a:ext cx="470216" cy="182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타원 21"/>
          <p:cNvSpPr/>
          <p:nvPr/>
        </p:nvSpPr>
        <p:spPr>
          <a:xfrm>
            <a:off x="6961374" y="1785926"/>
            <a:ext cx="1500198" cy="8572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자바</a:t>
            </a:r>
            <a:r>
              <a:rPr lang="en-US" altLang="ko-KR" sz="1400" dirty="0"/>
              <a:t> </a:t>
            </a:r>
            <a:r>
              <a:rPr lang="ko-KR" altLang="en-US" sz="1400" dirty="0"/>
              <a:t>프로그램</a:t>
            </a:r>
            <a:r>
              <a:rPr lang="en-US" altLang="ko-KR" sz="1400" dirty="0"/>
              <a:t>(</a:t>
            </a:r>
            <a:r>
              <a:rPr lang="en-US" altLang="ko-KR" sz="1400" dirty="0" err="1"/>
              <a:t>Test.class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611560" y="4667730"/>
            <a:ext cx="2063534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if 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&gt;0) {</a:t>
            </a:r>
          </a:p>
          <a:p>
            <a:pPr lvl="1"/>
            <a:r>
              <a:rPr lang="en-US" altLang="ko-KR" sz="1600" dirty="0" err="1"/>
              <a:t>i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*10;</a:t>
            </a:r>
          </a:p>
          <a:p>
            <a:r>
              <a:rPr lang="en-US" altLang="ko-KR" sz="1600" dirty="0"/>
              <a:t>}</a:t>
            </a:r>
          </a:p>
          <a:p>
            <a:r>
              <a:rPr lang="en-US" altLang="ko-KR" sz="1600" dirty="0" err="1"/>
              <a:t>i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– j;</a:t>
            </a:r>
          </a:p>
          <a:p>
            <a:r>
              <a:rPr lang="en-US" altLang="ko-KR" sz="1600" dirty="0" err="1"/>
              <a:t>cout</a:t>
            </a:r>
            <a:r>
              <a:rPr lang="en-US" altLang="ko-KR" sz="1600" dirty="0"/>
              <a:t> &lt;&lt;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;</a:t>
            </a:r>
          </a:p>
        </p:txBody>
      </p:sp>
      <p:sp>
        <p:nvSpPr>
          <p:cNvPr id="24" name="타원 23"/>
          <p:cNvSpPr/>
          <p:nvPr/>
        </p:nvSpPr>
        <p:spPr>
          <a:xfrm>
            <a:off x="2960846" y="4869902"/>
            <a:ext cx="1428760" cy="750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컴파일러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ko-KR" altLang="en-US" sz="1600" dirty="0" err="1">
                <a:solidFill>
                  <a:schemeClr val="tx1"/>
                </a:solidFill>
              </a:rPr>
              <a:t>링커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2675094" y="5179938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4675358" y="4584150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0101000001000101011011110101101010100101111101010101001010101110001100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9535" y="5977898"/>
            <a:ext cx="1947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소스 파일</a:t>
            </a:r>
            <a:r>
              <a:rPr lang="en-US" altLang="ko-KR" sz="1600" dirty="0"/>
              <a:t>(Test.cpp)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208072" y="5906460"/>
            <a:ext cx="28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바이너리</a:t>
            </a:r>
            <a:r>
              <a:rPr lang="en-US" altLang="ko-KR" sz="1600" dirty="0"/>
              <a:t> </a:t>
            </a:r>
            <a:r>
              <a:rPr lang="ko-KR" altLang="en-US" sz="1600" dirty="0"/>
              <a:t>실행 파일</a:t>
            </a:r>
            <a:r>
              <a:rPr lang="en-US" altLang="ko-KR" sz="1600" dirty="0"/>
              <a:t>(Test.exe)</a:t>
            </a:r>
            <a:endParaRPr lang="ko-KR" altLang="en-US" sz="1600" dirty="0"/>
          </a:p>
        </p:txBody>
      </p:sp>
      <p:sp>
        <p:nvSpPr>
          <p:cNvPr id="29" name="오른쪽 화살표 28"/>
          <p:cNvSpPr/>
          <p:nvPr/>
        </p:nvSpPr>
        <p:spPr>
          <a:xfrm>
            <a:off x="4389606" y="5144926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TextBox 29"/>
          <p:cNvSpPr txBox="1"/>
          <p:nvPr/>
        </p:nvSpPr>
        <p:spPr>
          <a:xfrm>
            <a:off x="6818498" y="5615297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하드웨어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818498" y="5274246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운영체제</a:t>
            </a:r>
            <a:endParaRPr lang="ko-KR" altLang="en-US" sz="1600" dirty="0"/>
          </a:p>
        </p:txBody>
      </p:sp>
      <p:sp>
        <p:nvSpPr>
          <p:cNvPr id="34" name="타원 33"/>
          <p:cNvSpPr/>
          <p:nvPr/>
        </p:nvSpPr>
        <p:spPr>
          <a:xfrm>
            <a:off x="6961374" y="4406262"/>
            <a:ext cx="1500198" cy="8572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C++ </a:t>
            </a:r>
            <a:r>
              <a:rPr lang="ko-KR" altLang="en-US" sz="1400" dirty="0"/>
              <a:t>프로그램</a:t>
            </a:r>
            <a:r>
              <a:rPr lang="en-US" altLang="ko-KR" sz="1400" dirty="0"/>
              <a:t>(Test.exe)</a:t>
            </a:r>
            <a:endParaRPr lang="ko-KR" altLang="en-US" sz="1400" dirty="0"/>
          </a:p>
        </p:txBody>
      </p:sp>
      <p:sp>
        <p:nvSpPr>
          <p:cNvPr id="39" name="타원 38"/>
          <p:cNvSpPr/>
          <p:nvPr/>
        </p:nvSpPr>
        <p:spPr>
          <a:xfrm>
            <a:off x="2960846" y="2178128"/>
            <a:ext cx="1428760" cy="750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컴파일러</a:t>
            </a:r>
          </a:p>
        </p:txBody>
      </p:sp>
      <p:sp>
        <p:nvSpPr>
          <p:cNvPr id="35" name="오른쪽 화살표 34"/>
          <p:cNvSpPr/>
          <p:nvPr/>
        </p:nvSpPr>
        <p:spPr>
          <a:xfrm>
            <a:off x="6461308" y="4763452"/>
            <a:ext cx="470216" cy="182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18754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Tip: </a:t>
            </a:r>
            <a:r>
              <a:rPr lang="ko-KR" altLang="en-US" dirty="0"/>
              <a:t>자바와 </a:t>
            </a:r>
            <a:r>
              <a:rPr lang="en-US" altLang="ko-KR" dirty="0"/>
              <a:t>C/C++</a:t>
            </a:r>
            <a:r>
              <a:rPr lang="ko-KR" altLang="en-US" dirty="0"/>
              <a:t>실행 환경 및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자바</a:t>
            </a:r>
            <a:endParaRPr lang="en-US" altLang="ko-KR" dirty="0"/>
          </a:p>
          <a:p>
            <a:pPr lvl="1"/>
            <a:r>
              <a:rPr lang="ko-KR" altLang="en-US" dirty="0"/>
              <a:t>컴파일러가 바로 바이트 </a:t>
            </a:r>
            <a:r>
              <a:rPr lang="ko-KR" altLang="en-US" dirty="0" err="1"/>
              <a:t>코드한</a:t>
            </a:r>
            <a:r>
              <a:rPr lang="ko-KR" altLang="en-US" dirty="0"/>
              <a:t> 후 링크 과정 없음</a:t>
            </a:r>
            <a:endParaRPr lang="en-US" altLang="ko-KR" dirty="0"/>
          </a:p>
          <a:p>
            <a:pPr lvl="1"/>
            <a:r>
              <a:rPr lang="ko-KR" altLang="en-US" dirty="0"/>
              <a:t>바이트 코드는 </a:t>
            </a:r>
            <a:r>
              <a:rPr lang="en-US" altLang="ko-KR" dirty="0"/>
              <a:t>JVM</a:t>
            </a:r>
            <a:r>
              <a:rPr lang="ko-KR" altLang="en-US" dirty="0"/>
              <a:t>에서만 실행 가능</a:t>
            </a:r>
            <a:endParaRPr lang="en-US" altLang="ko-KR" dirty="0"/>
          </a:p>
          <a:p>
            <a:pPr lvl="1"/>
            <a:r>
              <a:rPr lang="ko-KR" altLang="en-US" dirty="0"/>
              <a:t>자바는 필요한 클래스들을 프로그램 실행 중에 동적으로 로딩</a:t>
            </a:r>
            <a:endParaRPr lang="en-US" altLang="ko-KR" dirty="0"/>
          </a:p>
          <a:p>
            <a:pPr lvl="2"/>
            <a:r>
              <a:rPr lang="ko-KR" altLang="en-US" dirty="0"/>
              <a:t>동적 로딩은 </a:t>
            </a:r>
            <a:r>
              <a:rPr lang="en-US" altLang="ko-KR" dirty="0"/>
              <a:t>JVM</a:t>
            </a:r>
            <a:r>
              <a:rPr lang="ko-KR" altLang="en-US" dirty="0"/>
              <a:t>에 포함된 클래스 </a:t>
            </a:r>
            <a:r>
              <a:rPr lang="ko-KR" altLang="en-US" dirty="0" err="1"/>
              <a:t>로더에</a:t>
            </a:r>
            <a:r>
              <a:rPr lang="ko-KR" altLang="en-US" dirty="0"/>
              <a:t> 의해 이루어짐</a:t>
            </a:r>
            <a:endParaRPr lang="en-US" altLang="ko-KR" dirty="0"/>
          </a:p>
          <a:p>
            <a:pPr lvl="2"/>
            <a:r>
              <a:rPr lang="en-US" altLang="ko-KR" dirty="0" err="1"/>
              <a:t>ClassLoader</a:t>
            </a:r>
            <a:r>
              <a:rPr lang="en-US" altLang="ko-KR" dirty="0"/>
              <a:t>  </a:t>
            </a:r>
            <a:r>
              <a:rPr lang="ko-KR" altLang="en-US" dirty="0"/>
              <a:t>클래스를 이용하여 개발자가 직접 클래스 로딩가능</a:t>
            </a:r>
            <a:endParaRPr lang="en-US" altLang="ko-KR" dirty="0"/>
          </a:p>
          <a:p>
            <a:r>
              <a:rPr lang="en-US" altLang="ko-KR" dirty="0"/>
              <a:t>C/C++</a:t>
            </a:r>
          </a:p>
          <a:p>
            <a:pPr lvl="1"/>
            <a:r>
              <a:rPr lang="ko-KR" altLang="en-US" dirty="0"/>
              <a:t>컴파일</a:t>
            </a:r>
            <a:endParaRPr lang="en-US" altLang="ko-KR" dirty="0"/>
          </a:p>
          <a:p>
            <a:pPr lvl="2"/>
            <a:r>
              <a:rPr lang="en-US" altLang="ko-KR" dirty="0"/>
              <a:t>C/C++</a:t>
            </a:r>
            <a:r>
              <a:rPr lang="ko-KR" altLang="en-US" dirty="0"/>
              <a:t>에서는 컴파일러가 중간 단계인 목적 코드를 생성</a:t>
            </a:r>
            <a:endParaRPr lang="en-US" altLang="ko-KR" dirty="0"/>
          </a:p>
          <a:p>
            <a:pPr lvl="1"/>
            <a:r>
              <a:rPr lang="ko-KR" altLang="en-US" dirty="0"/>
              <a:t>링크</a:t>
            </a:r>
            <a:endParaRPr lang="en-US" altLang="ko-KR" dirty="0"/>
          </a:p>
          <a:p>
            <a:pPr lvl="2"/>
            <a:r>
              <a:rPr lang="ko-KR" altLang="en-US" dirty="0" err="1"/>
              <a:t>링커가</a:t>
            </a:r>
            <a:r>
              <a:rPr lang="ko-KR" altLang="en-US" dirty="0"/>
              <a:t> 목적 코드와 라이브러리 연결</a:t>
            </a:r>
            <a:r>
              <a:rPr lang="en-US" altLang="ko-KR" dirty="0"/>
              <a:t>,</a:t>
            </a:r>
            <a:r>
              <a:rPr lang="ko-KR" altLang="en-US" dirty="0"/>
              <a:t> 실행 가능한 최종 실행 파일 생성</a:t>
            </a:r>
            <a:endParaRPr lang="en-US" altLang="ko-KR" dirty="0"/>
          </a:p>
          <a:p>
            <a:pPr lvl="2"/>
            <a:r>
              <a:rPr lang="ko-KR" altLang="en-US" dirty="0"/>
              <a:t>정적 라이브러리는 실행 파일에 포함</a:t>
            </a:r>
            <a:endParaRPr lang="en-US" altLang="ko-KR" dirty="0"/>
          </a:p>
          <a:p>
            <a:pPr lvl="3"/>
            <a:r>
              <a:rPr lang="ko-KR" altLang="en-US" dirty="0"/>
              <a:t>실행 파일 크기가 커짐</a:t>
            </a:r>
            <a:endParaRPr lang="en-US" altLang="ko-KR" dirty="0"/>
          </a:p>
          <a:p>
            <a:pPr lvl="2"/>
            <a:r>
              <a:rPr lang="ko-KR" altLang="en-US" dirty="0"/>
              <a:t>동적 라이브러리의 경우는 실행 중에 동적 링크</a:t>
            </a:r>
            <a:endParaRPr lang="en-US" altLang="ko-KR" dirty="0"/>
          </a:p>
          <a:p>
            <a:pPr lvl="1"/>
            <a:r>
              <a:rPr lang="ko-KR" altLang="en-US" dirty="0"/>
              <a:t>목적 코드 및 실행 파일은 플랫폼에 따라 다름</a:t>
            </a:r>
            <a:endParaRPr lang="en-US" altLang="ko-KR" dirty="0"/>
          </a:p>
          <a:p>
            <a:pPr lvl="2"/>
            <a:r>
              <a:rPr lang="ko-KR" altLang="en-US" dirty="0"/>
              <a:t>플랫폼이 바뀌거나 다른 플랫폼에서 실행시키려면 다시 컴파일 및 링크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993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Versions</a:t>
            </a:r>
            <a:endParaRPr lang="ko-KR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549400"/>
            <a:ext cx="8732838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2781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Java’s Features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2301875"/>
            <a:ext cx="8704263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3416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686800" cy="9906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자바 응용의 종류 </a:t>
            </a:r>
            <a:r>
              <a:rPr lang="en-US" altLang="ko-KR" dirty="0"/>
              <a:t>: </a:t>
            </a:r>
            <a:r>
              <a:rPr lang="ko-KR" altLang="en-US" dirty="0"/>
              <a:t>데스크톱 응용프로그램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가장 전형적인 자바 응용프로그램</a:t>
            </a:r>
            <a:endParaRPr lang="en-US" altLang="ko-KR"/>
          </a:p>
          <a:p>
            <a:pPr lvl="1"/>
            <a:r>
              <a:rPr lang="en-US" altLang="ko-KR"/>
              <a:t>PC </a:t>
            </a:r>
            <a:r>
              <a:rPr lang="ko-KR" altLang="en-US"/>
              <a:t>등의 데스크톱 컴퓨터에 설치되어 실행</a:t>
            </a:r>
            <a:endParaRPr lang="en-US" altLang="ko-KR"/>
          </a:p>
          <a:p>
            <a:pPr lvl="1"/>
            <a:r>
              <a:rPr lang="en-US" altLang="ko-KR"/>
              <a:t>JRE</a:t>
            </a:r>
            <a:r>
              <a:rPr lang="ko-KR" altLang="en-US"/>
              <a:t>가 설치된 어떤 환경에서도 실행</a:t>
            </a:r>
            <a:endParaRPr lang="en-US" altLang="ko-KR"/>
          </a:p>
          <a:p>
            <a:pPr lvl="2"/>
            <a:r>
              <a:rPr lang="ko-KR" altLang="en-US"/>
              <a:t>다른 응용프로그램의 도움이 필요 없이 단독으로 실행</a:t>
            </a:r>
            <a:endParaRPr lang="en-US" altLang="ko-KR"/>
          </a:p>
          <a:p>
            <a:endParaRPr lang="en-US" altLang="ko-KR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356992"/>
            <a:ext cx="3113776" cy="274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389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순서도: 처리 6"/>
          <p:cNvSpPr/>
          <p:nvPr/>
        </p:nvSpPr>
        <p:spPr>
          <a:xfrm>
            <a:off x="285720" y="3643314"/>
            <a:ext cx="2143140" cy="257176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웹 브라우저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자바 응용의 종류 </a:t>
            </a:r>
            <a:r>
              <a:rPr lang="en-US" altLang="ko-KR" dirty="0"/>
              <a:t>: </a:t>
            </a:r>
            <a:r>
              <a:rPr lang="ko-KR" altLang="en-US" dirty="0" err="1"/>
              <a:t>서블릿</a:t>
            </a:r>
            <a:r>
              <a:rPr lang="ko-KR" altLang="en-US" dirty="0"/>
              <a:t> 응용프로그램</a:t>
            </a: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295176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서블릿</a:t>
            </a:r>
            <a:r>
              <a:rPr lang="en-US" altLang="ko-KR" sz="2000" dirty="0"/>
              <a:t>(servlet)</a:t>
            </a:r>
          </a:p>
          <a:p>
            <a:pPr lvl="1"/>
            <a:r>
              <a:rPr lang="ko-KR" altLang="en-US" sz="1800" dirty="0"/>
              <a:t>애플릿과 반대로 서버에서 실행되는 자바 프로그램</a:t>
            </a:r>
            <a:endParaRPr lang="en-US" altLang="ko-KR" sz="1800" dirty="0"/>
          </a:p>
          <a:p>
            <a:pPr lvl="2"/>
            <a:r>
              <a:rPr lang="ko-KR" altLang="en-US" sz="1600" dirty="0"/>
              <a:t>서버 클라이언트 모델에서 </a:t>
            </a:r>
            <a:r>
              <a:rPr lang="ko-KR" altLang="en-US" sz="1600" dirty="0" err="1"/>
              <a:t>서블릿과</a:t>
            </a:r>
            <a:r>
              <a:rPr lang="ko-KR" altLang="en-US" sz="1600" dirty="0"/>
              <a:t> 애플릿이 각각 통신하면서 실행</a:t>
            </a:r>
            <a:endParaRPr lang="en-US" altLang="ko-KR" sz="1600" dirty="0"/>
          </a:p>
          <a:p>
            <a:pPr lvl="1"/>
            <a:r>
              <a:rPr lang="ko-KR" altLang="en-US" sz="1800" dirty="0"/>
              <a:t>데이터베이스 서버 및 기타 서버와 연동하는 복잡한 기능 구현 시 사용</a:t>
            </a:r>
            <a:endParaRPr lang="en-US" altLang="ko-KR" sz="1800" dirty="0"/>
          </a:p>
          <a:p>
            <a:pPr lvl="1"/>
            <a:r>
              <a:rPr lang="ko-KR" altLang="en-US" sz="1800" dirty="0"/>
              <a:t>사용자 인터페이스가 필요 없는 응용 프로그램</a:t>
            </a:r>
            <a:endParaRPr lang="en-US" altLang="ko-KR" sz="1800" dirty="0"/>
          </a:p>
          <a:p>
            <a:pPr lvl="1"/>
            <a:r>
              <a:rPr lang="ko-KR" altLang="en-US" sz="1800" dirty="0"/>
              <a:t>웹 서버에 의해 실행 통제 받음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4" y="4005064"/>
            <a:ext cx="2062722" cy="2085968"/>
          </a:xfrm>
          <a:prstGeom prst="rect">
            <a:avLst/>
          </a:prstGeom>
        </p:spPr>
      </p:pic>
      <p:sp>
        <p:nvSpPr>
          <p:cNvPr id="9" name="구름 8"/>
          <p:cNvSpPr/>
          <p:nvPr/>
        </p:nvSpPr>
        <p:spPr>
          <a:xfrm>
            <a:off x="2857488" y="4500570"/>
            <a:ext cx="1428760" cy="785818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인터넷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5000628" y="3714752"/>
            <a:ext cx="2071702" cy="250033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웹 서버</a:t>
            </a:r>
          </a:p>
        </p:txBody>
      </p:sp>
      <p:cxnSp>
        <p:nvCxnSpPr>
          <p:cNvPr id="11" name="직선 화살표 연결선 10"/>
          <p:cNvCxnSpPr>
            <a:stCxn id="7" idx="3"/>
            <a:endCxn id="9" idx="2"/>
          </p:cNvCxnSpPr>
          <p:nvPr/>
        </p:nvCxnSpPr>
        <p:spPr>
          <a:xfrm flipV="1">
            <a:off x="2428860" y="4893479"/>
            <a:ext cx="433060" cy="3571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9" idx="0"/>
            <a:endCxn id="10" idx="1"/>
          </p:cNvCxnSpPr>
          <p:nvPr/>
        </p:nvCxnSpPr>
        <p:spPr>
          <a:xfrm>
            <a:off x="4285057" y="4893479"/>
            <a:ext cx="715571" cy="7143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순서도: 처리 12"/>
          <p:cNvSpPr/>
          <p:nvPr/>
        </p:nvSpPr>
        <p:spPr>
          <a:xfrm>
            <a:off x="5214942" y="4429132"/>
            <a:ext cx="1643074" cy="1571636"/>
          </a:xfrm>
          <a:prstGeom prst="flowChartProcess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tx1"/>
                </a:solidFill>
              </a:rPr>
              <a:t>JVM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5429256" y="4929198"/>
            <a:ext cx="1214446" cy="785818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servlet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endCxn id="14" idx="1"/>
          </p:cNvCxnSpPr>
          <p:nvPr/>
        </p:nvCxnSpPr>
        <p:spPr>
          <a:xfrm>
            <a:off x="4071934" y="5072074"/>
            <a:ext cx="1357322" cy="250033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처리 15"/>
          <p:cNvSpPr/>
          <p:nvPr/>
        </p:nvSpPr>
        <p:spPr>
          <a:xfrm>
            <a:off x="7715272" y="4005064"/>
            <a:ext cx="961184" cy="495506"/>
          </a:xfrm>
          <a:prstGeom prst="flowChartProcess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서버</a:t>
            </a:r>
          </a:p>
        </p:txBody>
      </p:sp>
      <p:cxnSp>
        <p:nvCxnSpPr>
          <p:cNvPr id="17" name="직선 화살표 연결선 16"/>
          <p:cNvCxnSpPr>
            <a:endCxn id="16" idx="1"/>
          </p:cNvCxnSpPr>
          <p:nvPr/>
        </p:nvCxnSpPr>
        <p:spPr>
          <a:xfrm flipV="1">
            <a:off x="6643702" y="4252817"/>
            <a:ext cx="1071570" cy="89069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처리 17"/>
          <p:cNvSpPr/>
          <p:nvPr/>
        </p:nvSpPr>
        <p:spPr>
          <a:xfrm>
            <a:off x="7715272" y="5429264"/>
            <a:ext cx="961184" cy="448008"/>
          </a:xfrm>
          <a:prstGeom prst="flowChartProcess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stCxn id="14" idx="3"/>
            <a:endCxn id="18" idx="1"/>
          </p:cNvCxnSpPr>
          <p:nvPr/>
        </p:nvCxnSpPr>
        <p:spPr>
          <a:xfrm>
            <a:off x="6643702" y="5322107"/>
            <a:ext cx="1071570" cy="33116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10863" y="4857760"/>
            <a:ext cx="461665" cy="3231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786182" y="5214950"/>
            <a:ext cx="1214446" cy="285752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1818955" y="5072074"/>
            <a:ext cx="1109971" cy="214314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1872303" y="5214950"/>
            <a:ext cx="1270937" cy="259446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58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ko-KR" altLang="en-US" dirty="0" err="1"/>
              <a:t>모바일</a:t>
            </a:r>
            <a:r>
              <a:rPr lang="ko-KR" altLang="en-US" dirty="0"/>
              <a:t> 응용 </a:t>
            </a:r>
            <a:r>
              <a:rPr lang="en-US" altLang="ko-KR" dirty="0"/>
              <a:t>: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73352"/>
            <a:ext cx="4186808" cy="4718304"/>
          </a:xfrm>
        </p:spPr>
        <p:txBody>
          <a:bodyPr>
            <a:normAutofit/>
          </a:bodyPr>
          <a:lstStyle/>
          <a:p>
            <a:r>
              <a:rPr lang="ko-KR" altLang="en-US" sz="1800" dirty="0" err="1"/>
              <a:t>안드로이드</a:t>
            </a:r>
            <a:endParaRPr lang="en-US" altLang="ko-KR" sz="1800" dirty="0"/>
          </a:p>
          <a:p>
            <a:pPr lvl="1"/>
            <a:r>
              <a:rPr lang="ko-KR" altLang="en-US" sz="1600" dirty="0" err="1"/>
              <a:t>구글의</a:t>
            </a:r>
            <a:r>
              <a:rPr lang="ko-KR" altLang="en-US" sz="1600" dirty="0"/>
              <a:t> 주도로 여러 </a:t>
            </a:r>
            <a:r>
              <a:rPr lang="ko-KR" altLang="en-US" sz="1600" dirty="0" err="1"/>
              <a:t>모바일</a:t>
            </a:r>
            <a:r>
              <a:rPr lang="ko-KR" altLang="en-US" sz="1600" dirty="0"/>
              <a:t> 회사가 모여 구성한 </a:t>
            </a:r>
            <a:r>
              <a:rPr lang="en-US" altLang="ko-KR" sz="1600" dirty="0"/>
              <a:t>OHA(Open Handset Alliance)</a:t>
            </a:r>
            <a:r>
              <a:rPr lang="ko-KR" altLang="en-US" sz="1600" dirty="0"/>
              <a:t>에서 만든 무료 모바일 플랫폼</a:t>
            </a:r>
            <a:endParaRPr lang="en-US" altLang="ko-KR" sz="1600" dirty="0"/>
          </a:p>
          <a:p>
            <a:pPr lvl="1"/>
            <a:r>
              <a:rPr lang="ko-KR" altLang="en-US" sz="1600" dirty="0"/>
              <a:t>개발 언어는 자바를 사용하나 </a:t>
            </a:r>
            <a:r>
              <a:rPr lang="en-US" altLang="ko-KR" sz="1600" dirty="0"/>
              <a:t>JVM</a:t>
            </a:r>
            <a:r>
              <a:rPr lang="ko-KR" altLang="en-US" sz="1600" dirty="0"/>
              <a:t>에 해당하는 </a:t>
            </a:r>
            <a:r>
              <a:rPr lang="en-US" altLang="ko-KR" sz="1600" dirty="0" err="1"/>
              <a:t>Dalvik</a:t>
            </a:r>
            <a:r>
              <a:rPr lang="ko-KR" altLang="en-US" sz="1600" dirty="0"/>
              <a:t>은 기존 바이트 코드와 호환성이 없어 변환 필요</a:t>
            </a:r>
            <a:endParaRPr lang="en-US" altLang="ko-KR" sz="16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2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30" y="1400245"/>
            <a:ext cx="2755506" cy="5040560"/>
          </a:xfrm>
          <a:prstGeom prst="rect">
            <a:avLst/>
          </a:prstGeom>
        </p:spPr>
      </p:pic>
      <p:pic>
        <p:nvPicPr>
          <p:cNvPr id="8" name="Picture 4" descr="https://encrypted-tbn3.google.com/images?q=tbn:ANd9GcSltOlUUUp62ozAkfNAe5ipHnuR4WUuLdCkwA50ZjEQAMjtvI5z">
            <a:extLst>
              <a:ext uri="{FF2B5EF4-FFF2-40B4-BE49-F238E27FC236}">
                <a16:creationId xmlns:a16="http://schemas.microsoft.com/office/drawing/2014/main" id="{BC16E5BE-AF5D-4E88-938B-B3E9917FF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095" y="3920525"/>
            <a:ext cx="25050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39082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674019"/>
            <a:ext cx="8555037" cy="12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/>
              <a:t>Summary 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6640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다음시간엔</a:t>
            </a:r>
            <a:r>
              <a:rPr lang="en-US" altLang="ko-KR" dirty="0"/>
              <a:t>…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 환경 설정</a:t>
            </a:r>
            <a:endParaRPr lang="en-US" altLang="ko-KR" dirty="0"/>
          </a:p>
          <a:p>
            <a:r>
              <a:rPr lang="ko-KR" altLang="en-US" dirty="0"/>
              <a:t>첫 </a:t>
            </a:r>
            <a:r>
              <a:rPr lang="en-US" altLang="ko-KR" dirty="0"/>
              <a:t>Java </a:t>
            </a:r>
            <a:r>
              <a:rPr lang="ko-KR" altLang="en-US" dirty="0"/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191203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Language Popularity (TIOBE index)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6093296"/>
            <a:ext cx="8229600" cy="432048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hlinkClick r:id="rId2"/>
              </a:rPr>
              <a:t>https://www.tiobe.com/tiobe-index/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CD95FB-3274-4575-9DAC-D3289BDBDD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6" t="19252" r="7219"/>
          <a:stretch/>
        </p:blipFill>
        <p:spPr>
          <a:xfrm>
            <a:off x="490593" y="1844824"/>
            <a:ext cx="8196207" cy="40443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80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34144"/>
            <a:ext cx="8229600" cy="990600"/>
          </a:xfrm>
        </p:spPr>
        <p:txBody>
          <a:bodyPr/>
          <a:lstStyle/>
          <a:p>
            <a:r>
              <a:rPr lang="en-US" altLang="ko-KR" dirty="0"/>
              <a:t>Language Popularity (TIOBE index)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B22349-41C9-4149-928E-ABD5ACD22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9" t="12642" r="4423"/>
          <a:stretch/>
        </p:blipFill>
        <p:spPr>
          <a:xfrm>
            <a:off x="1115616" y="1196752"/>
            <a:ext cx="6768752" cy="52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853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CCA2F-AD1E-40FB-934E-6B178375F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Long term popularity (TIOBE index)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6510FC-726E-4275-BB0E-D19EDF091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9" t="13841" r="10895" b="2941"/>
          <a:stretch/>
        </p:blipFill>
        <p:spPr>
          <a:xfrm>
            <a:off x="971600" y="1557623"/>
            <a:ext cx="7069968" cy="47133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417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27782"/>
            <a:ext cx="8229600" cy="591344"/>
          </a:xfrm>
        </p:spPr>
        <p:txBody>
          <a:bodyPr>
            <a:normAutofit fontScale="90000"/>
          </a:bodyPr>
          <a:lstStyle/>
          <a:p>
            <a:r>
              <a:rPr lang="en-US" altLang="ko-KR" dirty="0" err="1"/>
              <a:t>StackOverflow</a:t>
            </a:r>
            <a:r>
              <a:rPr lang="en-US" altLang="ko-KR" dirty="0"/>
              <a:t> Survey - Popularity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B234F0C-A929-43CD-AE57-BC6A55861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165304"/>
            <a:ext cx="8229600" cy="432048"/>
          </a:xfrm>
        </p:spPr>
        <p:txBody>
          <a:bodyPr>
            <a:normAutofit fontScale="55000" lnSpcReduction="20000"/>
          </a:bodyPr>
          <a:lstStyle/>
          <a:p>
            <a:r>
              <a:rPr lang="en-US" altLang="ko-KR" dirty="0">
                <a:hlinkClick r:id="rId2"/>
              </a:rPr>
              <a:t>https://insights.stackoverflow.com/survey/2020#technology-programming-scripting-and-markup-languages-professional-developers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AECF14-5F13-4F2E-A4A2-22EB70042D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8" t="10827" r="4529"/>
          <a:stretch/>
        </p:blipFill>
        <p:spPr>
          <a:xfrm>
            <a:off x="1403648" y="1046531"/>
            <a:ext cx="5961093" cy="496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57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651304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Languages preferences by companies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Oracle : Java</a:t>
            </a:r>
          </a:p>
          <a:p>
            <a:r>
              <a:rPr lang="en-US" altLang="ko-KR" dirty="0"/>
              <a:t>Microsoft :  C++, C#, </a:t>
            </a:r>
            <a:r>
              <a:rPr lang="en-US" altLang="ko-KR" dirty="0" err="1"/>
              <a:t>TypeScript</a:t>
            </a:r>
            <a:endParaRPr lang="en-US" altLang="ko-KR" dirty="0"/>
          </a:p>
          <a:p>
            <a:r>
              <a:rPr lang="en-US" altLang="ko-KR" dirty="0"/>
              <a:t>Google : Java, Python, Go, Dart, JavaScript</a:t>
            </a:r>
          </a:p>
          <a:p>
            <a:r>
              <a:rPr lang="en-US" altLang="ko-KR" dirty="0"/>
              <a:t>Apple : Swift, Objective-C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05888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투명도">
  <a:themeElements>
    <a:clrScheme name="투명도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투명도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753</TotalTime>
  <Words>1512</Words>
  <Application>Microsoft Office PowerPoint</Application>
  <PresentationFormat>화면 슬라이드 쇼(4:3)</PresentationFormat>
  <Paragraphs>341</Paragraphs>
  <Slides>48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2" baseType="lpstr">
      <vt:lpstr>맑은 고딕</vt:lpstr>
      <vt:lpstr>Arial</vt:lpstr>
      <vt:lpstr>Comic Sans MS</vt:lpstr>
      <vt:lpstr>투명도</vt:lpstr>
      <vt:lpstr>(Intermediate) Java Programming</vt:lpstr>
      <vt:lpstr>과목 담당 교수</vt:lpstr>
      <vt:lpstr>Java</vt:lpstr>
      <vt:lpstr>Programing languages:</vt:lpstr>
      <vt:lpstr>Language Popularity (TIOBE index)</vt:lpstr>
      <vt:lpstr>Language Popularity (TIOBE index)</vt:lpstr>
      <vt:lpstr>Long term popularity (TIOBE index)</vt:lpstr>
      <vt:lpstr>StackOverflow Survey - Popularity</vt:lpstr>
      <vt:lpstr>Languages preferences by companies</vt:lpstr>
      <vt:lpstr>C/C++ is (not) enough?</vt:lpstr>
      <vt:lpstr>Then, why JAVA?</vt:lpstr>
      <vt:lpstr>Choosing your Programming Language:</vt:lpstr>
      <vt:lpstr>PowerPoint 프레젠테이션</vt:lpstr>
      <vt:lpstr>사람들이 JAVA로부터 기대하는 것</vt:lpstr>
      <vt:lpstr>Java 관련 면접 질문들</vt:lpstr>
      <vt:lpstr>StackOverflow: Correlated Technologies</vt:lpstr>
      <vt:lpstr>수업의 목표</vt:lpstr>
      <vt:lpstr>교재</vt:lpstr>
      <vt:lpstr>수업방식</vt:lpstr>
      <vt:lpstr>시험방식</vt:lpstr>
      <vt:lpstr>숙제에 관하여 </vt:lpstr>
      <vt:lpstr>JAVA: the Programming Language</vt:lpstr>
      <vt:lpstr>Java is…</vt:lpstr>
      <vt:lpstr>Java is not…</vt:lpstr>
      <vt:lpstr>History</vt:lpstr>
      <vt:lpstr>History</vt:lpstr>
      <vt:lpstr>Why Java?</vt:lpstr>
      <vt:lpstr>Java’s Main Features</vt:lpstr>
      <vt:lpstr>JAVA: Write once, run Anywhere!</vt:lpstr>
      <vt:lpstr>플랫폼 종속성(platform dependency)</vt:lpstr>
      <vt:lpstr>자바의 플랫폼 독립성, WORA</vt:lpstr>
      <vt:lpstr>Java Virtual Machine (JVM)</vt:lpstr>
      <vt:lpstr>Java Virtual Machine (JVM)</vt:lpstr>
      <vt:lpstr>Bytecode</vt:lpstr>
      <vt:lpstr>Java platform</vt:lpstr>
      <vt:lpstr>Java Virtual Machine Advantages</vt:lpstr>
      <vt:lpstr>Java Virtual Machine Disadvantages</vt:lpstr>
      <vt:lpstr>C/C++ 프로그램의 개발 및 실행 환경</vt:lpstr>
      <vt:lpstr>자바의 개발 및 실행 환경</vt:lpstr>
      <vt:lpstr>자바와 C/C++의 실행 환경 차이</vt:lpstr>
      <vt:lpstr>Tip: 자바와 C/C++실행 환경 및 과정</vt:lpstr>
      <vt:lpstr>Java Versions</vt:lpstr>
      <vt:lpstr>Java’s Features</vt:lpstr>
      <vt:lpstr>자바 응용의 종류 : 데스크톱 응용프로그램</vt:lpstr>
      <vt:lpstr>자바 응용의 종류 : 서블릿 응용프로그램</vt:lpstr>
      <vt:lpstr>자바 모바일 응용 : 안드로이드 앱</vt:lpstr>
      <vt:lpstr>Summary </vt:lpstr>
      <vt:lpstr>다음시간엔…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(Intermediate) Java Programming</dc:title>
  <dc:creator>user</dc:creator>
  <cp:lastModifiedBy>박상일</cp:lastModifiedBy>
  <cp:revision>41</cp:revision>
  <dcterms:created xsi:type="dcterms:W3CDTF">2015-09-01T01:16:03Z</dcterms:created>
  <dcterms:modified xsi:type="dcterms:W3CDTF">2020-08-31T10:48:42Z</dcterms:modified>
</cp:coreProperties>
</file>